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Bebas Neue"/>
      <p:regular r:id="rId46"/>
    </p:embeddedFont>
    <p:embeddedFont>
      <p:font typeface="Open Sans SemiBold"/>
      <p:regular r:id="rId47"/>
      <p:bold r:id="rId48"/>
      <p:italic r:id="rId49"/>
      <p:boldItalic r:id="rId50"/>
    </p:embeddedFont>
    <p:embeddedFont>
      <p:font typeface="Open Sans ExtraBold"/>
      <p:bold r:id="rId51"/>
      <p:boldItalic r:id="rId52"/>
    </p:embeddedFont>
    <p:embeddedFont>
      <p:font typeface="Archivo"/>
      <p:regular r:id="rId53"/>
      <p:bold r:id="rId54"/>
      <p:italic r:id="rId55"/>
      <p:boldItalic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BebasNeue-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SemiBold-bold.fntdata"/><Relationship Id="rId47" Type="http://schemas.openxmlformats.org/officeDocument/2006/relationships/font" Target="fonts/OpenSansSemiBold-regular.fntdata"/><Relationship Id="rId49" Type="http://schemas.openxmlformats.org/officeDocument/2006/relationships/font" Target="fonts/OpenSans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ExtraBold-bold.fntdata"/><Relationship Id="rId50" Type="http://schemas.openxmlformats.org/officeDocument/2006/relationships/font" Target="fonts/OpenSansSemiBold-boldItalic.fntdata"/><Relationship Id="rId53" Type="http://schemas.openxmlformats.org/officeDocument/2006/relationships/font" Target="fonts/Archivo-regular.fntdata"/><Relationship Id="rId52" Type="http://schemas.openxmlformats.org/officeDocument/2006/relationships/font" Target="fonts/OpenSansExtraBold-boldItalic.fntdata"/><Relationship Id="rId11" Type="http://schemas.openxmlformats.org/officeDocument/2006/relationships/slide" Target="slides/slide6.xml"/><Relationship Id="rId55" Type="http://schemas.openxmlformats.org/officeDocument/2006/relationships/font" Target="fonts/Archivo-italic.fntdata"/><Relationship Id="rId10" Type="http://schemas.openxmlformats.org/officeDocument/2006/relationships/slide" Target="slides/slide5.xml"/><Relationship Id="rId54" Type="http://schemas.openxmlformats.org/officeDocument/2006/relationships/font" Target="fonts/Archivo-bold.fntdata"/><Relationship Id="rId13" Type="http://schemas.openxmlformats.org/officeDocument/2006/relationships/slide" Target="slides/slide8.xml"/><Relationship Id="rId57" Type="http://schemas.openxmlformats.org/officeDocument/2006/relationships/font" Target="fonts/OpenSans-regular.fntdata"/><Relationship Id="rId12" Type="http://schemas.openxmlformats.org/officeDocument/2006/relationships/slide" Target="slides/slide7.xml"/><Relationship Id="rId56" Type="http://schemas.openxmlformats.org/officeDocument/2006/relationships/font" Target="fonts/Archivo-boldItalic.fntdata"/><Relationship Id="rId15" Type="http://schemas.openxmlformats.org/officeDocument/2006/relationships/slide" Target="slides/slide10.xml"/><Relationship Id="rId59" Type="http://schemas.openxmlformats.org/officeDocument/2006/relationships/font" Target="fonts/OpenSans-italic.fntdata"/><Relationship Id="rId14" Type="http://schemas.openxmlformats.org/officeDocument/2006/relationships/slide" Target="slides/slide9.xml"/><Relationship Id="rId58"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9fab1a70f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9fab1a70f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a2dd2e2a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a2dd2e2a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ba2dd2e2a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ba2dd2e2a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a2dd2e2a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a2dd2e2a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0dacc80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0dacc80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0dacc80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0dacc80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80dacc80d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80dacc80d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80dacc80d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80dacc80d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80dacc80d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80dacc80d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0dacc80d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0dacc80d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0dacc80d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80dacc80d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9fab1a70f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9fab1a70f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Note from leon: reduce content if necesarry </a:t>
            </a:r>
            <a:endParaRPr/>
          </a:p>
          <a:p>
            <a:pPr indent="0" lvl="0" marL="0" rtl="0" algn="l">
              <a:spcBef>
                <a:spcPts val="0"/>
              </a:spcBef>
              <a:spcAft>
                <a:spcPts val="0"/>
              </a:spcAft>
              <a:buNone/>
            </a:pPr>
            <a:r>
              <a:rPr lang="nl"/>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0dacc80d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0dacc80d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solidFill>
                  <a:schemeClr val="dk1"/>
                </a:solidFill>
              </a:rPr>
              <a:t>Theoretical solution $V_{real}$ of Black-Scholes equation is defined on the continuous space. In contrast, the approximation solution $V_{approx}$ derived from the discretization of the equation is only defined for the nodes.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ba2dd2e2a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ba2dd2e2a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At first is necessary to set up a **grid of points**.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This grid will be used to integrate the PDE from point to point. The grid on the x-axis will represent the discretized times, which ranges from $[0,10]$ and the y-axis will represent the possible stock prices, ranging from $[S_{min},S_{max}]$ .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Our goal is to determine the option price above each point on the grid.</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80dacc80d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80dacc80d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a:t> &gt;The **bottom** is the easiest, we will set $S_{min}=0$ . </a:t>
            </a:r>
            <a:endParaRPr/>
          </a:p>
          <a:p>
            <a:pPr indent="0" lvl="0" marL="0" rtl="0" algn="l">
              <a:spcBef>
                <a:spcPts val="0"/>
              </a:spcBef>
              <a:spcAft>
                <a:spcPts val="0"/>
              </a:spcAft>
              <a:buClr>
                <a:schemeClr val="dk1"/>
              </a:buClr>
              <a:buSzPts val="1100"/>
              <a:buFont typeface="Arial"/>
              <a:buNone/>
            </a:pPr>
            <a:r>
              <a:rPr lang="nl"/>
              <a:t> </a:t>
            </a:r>
            <a:endParaRPr/>
          </a:p>
          <a:p>
            <a:pPr indent="0" lvl="0" marL="0" rtl="0" algn="l">
              <a:spcBef>
                <a:spcPts val="0"/>
              </a:spcBef>
              <a:spcAft>
                <a:spcPts val="0"/>
              </a:spcAft>
              <a:buClr>
                <a:schemeClr val="dk1"/>
              </a:buClr>
              <a:buSzPts val="1100"/>
              <a:buFont typeface="Arial"/>
              <a:buNone/>
            </a:pPr>
            <a:r>
              <a:rPr lang="nl"/>
              <a:t> &gt;The top condition is a bit more tricky. We choose it to be well above the option’s strike price K to ensure the option’s value $V = max( S-K, 0)$ will always (with negligible probability of not happening $p &lt; 0.0001$) payout $S-K$. We can do this by setting $S_{max}$ 8 standard deviations away from the mean, as the stock price is log-normally distributed. So, if we take $S_{max}=8 sigma(T-t)^{0.5}$ , we have ensured that property.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
              <a:t>&gt; The option value V at $S_{max}$ can be deducted using a replication argument. If a derivative pays $S-K$ at time t, we can replicate it by purchasing 1 unit of stock and putting $e^{(-r(1-t)}K$ it into a risk-free bank account. So this makes the value of the option for large S: $V(t,S_{max})= S_{max} — e^{(-r(1-t)}K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0dacc80d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0dacc80d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0dacc80d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0dacc80d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80dacc80d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80dacc80d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80dacc80d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80dacc80d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b8979ebac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b8979ebac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80dacc80d7_1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80dacc80d7_1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80dacc80d7_1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80dacc80d7_1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9fab1a70f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9fab1a70f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80dacc80d7_1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80dacc80d7_1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80dacc80d7_1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80dacc80d7_1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80dacc80d7_1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80dacc80d7_1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b91edaae6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b91edaae6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80dacc80d7_1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80dacc80d7_1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b91edaae6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b91edaae6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9fab1a70f2_29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9fab1a70f2_29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500">
              <a:solidFill>
                <a:srgbClr val="434343"/>
              </a:solidFill>
              <a:latin typeface="Archivo"/>
              <a:ea typeface="Archivo"/>
              <a:cs typeface="Archivo"/>
              <a:sym typeface="Archivo"/>
            </a:endParaRPr>
          </a:p>
          <a:p>
            <a:pPr indent="0" lvl="0" marL="0" rtl="0" algn="l">
              <a:lnSpc>
                <a:spcPct val="115000"/>
              </a:lnSpc>
              <a:spcBef>
                <a:spcPts val="1000"/>
              </a:spcBef>
              <a:spcAft>
                <a:spcPts val="0"/>
              </a:spcAft>
              <a:buClr>
                <a:schemeClr val="dk1"/>
              </a:buClr>
              <a:buSzPts val="1100"/>
              <a:buFont typeface="Arial"/>
              <a:buNone/>
            </a:pPr>
            <a:r>
              <a:rPr lang="nl" sz="1500">
                <a:solidFill>
                  <a:srgbClr val="434343"/>
                </a:solidFill>
                <a:latin typeface="Archivo"/>
                <a:ea typeface="Archivo"/>
                <a:cs typeface="Archivo"/>
                <a:sym typeface="Archivo"/>
              </a:rPr>
              <a:t>For myself:</a:t>
            </a:r>
            <a:endParaRPr sz="1500">
              <a:solidFill>
                <a:srgbClr val="434343"/>
              </a:solidFill>
              <a:latin typeface="Archivo"/>
              <a:ea typeface="Archivo"/>
              <a:cs typeface="Archivo"/>
              <a:sym typeface="Archivo"/>
            </a:endParaRPr>
          </a:p>
          <a:p>
            <a:pPr indent="-323850" lvl="0" marL="457200" rtl="0" algn="l">
              <a:lnSpc>
                <a:spcPct val="115000"/>
              </a:lnSpc>
              <a:spcBef>
                <a:spcPts val="1000"/>
              </a:spcBef>
              <a:spcAft>
                <a:spcPts val="0"/>
              </a:spcAft>
              <a:buClr>
                <a:srgbClr val="011225"/>
              </a:buClr>
              <a:buSzPts val="1500"/>
              <a:buFont typeface="Archivo Light"/>
              <a:buChar char="●"/>
            </a:pPr>
            <a:r>
              <a:rPr lang="nl" sz="1500">
                <a:solidFill>
                  <a:srgbClr val="434343"/>
                </a:solidFill>
                <a:latin typeface="Archivo"/>
                <a:ea typeface="Archivo"/>
                <a:cs typeface="Archivo"/>
                <a:sym typeface="Archivo"/>
              </a:rPr>
              <a:t>Explicit: </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Backward in time</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Centered in space</a:t>
            </a:r>
            <a:endParaRPr sz="1500">
              <a:solidFill>
                <a:srgbClr val="434343"/>
              </a:solidFill>
              <a:latin typeface="Archivo"/>
              <a:ea typeface="Archivo"/>
              <a:cs typeface="Archivo"/>
              <a:sym typeface="Archivo"/>
            </a:endParaRPr>
          </a:p>
          <a:p>
            <a:pPr indent="-323850" lvl="0" marL="457200" rtl="0" algn="l">
              <a:lnSpc>
                <a:spcPct val="115000"/>
              </a:lnSpc>
              <a:spcBef>
                <a:spcPts val="0"/>
              </a:spcBef>
              <a:spcAft>
                <a:spcPts val="0"/>
              </a:spcAft>
              <a:buClr>
                <a:srgbClr val="011225"/>
              </a:buClr>
              <a:buSzPts val="1500"/>
              <a:buFont typeface="Archivo Light"/>
              <a:buChar char="●"/>
            </a:pPr>
            <a:r>
              <a:rPr lang="nl" sz="1500">
                <a:solidFill>
                  <a:srgbClr val="434343"/>
                </a:solidFill>
                <a:latin typeface="Archivo"/>
                <a:ea typeface="Archivo"/>
                <a:cs typeface="Archivo"/>
                <a:sym typeface="Archivo"/>
              </a:rPr>
              <a:t>Implicit:</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Forward in time?</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Centered in space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ba2dd2e2a6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ba2dd2e2a6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434343"/>
              </a:solidFill>
              <a:latin typeface="Archivo"/>
              <a:ea typeface="Archivo"/>
              <a:cs typeface="Archivo"/>
              <a:sym typeface="Archivo"/>
            </a:endParaRPr>
          </a:p>
          <a:p>
            <a:pPr indent="0" lvl="0" marL="0" rtl="0" algn="l">
              <a:lnSpc>
                <a:spcPct val="115000"/>
              </a:lnSpc>
              <a:spcBef>
                <a:spcPts val="1000"/>
              </a:spcBef>
              <a:spcAft>
                <a:spcPts val="0"/>
              </a:spcAft>
              <a:buNone/>
            </a:pPr>
            <a:r>
              <a:rPr lang="nl" sz="1500">
                <a:solidFill>
                  <a:srgbClr val="434343"/>
                </a:solidFill>
                <a:latin typeface="Archivo"/>
                <a:ea typeface="Archivo"/>
                <a:cs typeface="Archivo"/>
                <a:sym typeface="Archivo"/>
              </a:rPr>
              <a:t>For myself:</a:t>
            </a:r>
            <a:endParaRPr sz="1500">
              <a:solidFill>
                <a:srgbClr val="434343"/>
              </a:solidFill>
              <a:latin typeface="Archivo"/>
              <a:ea typeface="Archivo"/>
              <a:cs typeface="Archivo"/>
              <a:sym typeface="Archivo"/>
            </a:endParaRPr>
          </a:p>
          <a:p>
            <a:pPr indent="-323850" lvl="0" marL="457200" rtl="0" algn="l">
              <a:lnSpc>
                <a:spcPct val="115000"/>
              </a:lnSpc>
              <a:spcBef>
                <a:spcPts val="1000"/>
              </a:spcBef>
              <a:spcAft>
                <a:spcPts val="0"/>
              </a:spcAft>
              <a:buClr>
                <a:srgbClr val="011225"/>
              </a:buClr>
              <a:buSzPts val="1500"/>
              <a:buFont typeface="Archivo Light"/>
              <a:buChar char="●"/>
            </a:pPr>
            <a:r>
              <a:rPr lang="nl" sz="1500">
                <a:solidFill>
                  <a:srgbClr val="434343"/>
                </a:solidFill>
                <a:latin typeface="Archivo"/>
                <a:ea typeface="Archivo"/>
                <a:cs typeface="Archivo"/>
                <a:sym typeface="Archivo"/>
              </a:rPr>
              <a:t>Explicit: </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Backward in time</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Centered in space</a:t>
            </a:r>
            <a:endParaRPr sz="1500">
              <a:solidFill>
                <a:srgbClr val="434343"/>
              </a:solidFill>
              <a:latin typeface="Archivo"/>
              <a:ea typeface="Archivo"/>
              <a:cs typeface="Archivo"/>
              <a:sym typeface="Archivo"/>
            </a:endParaRPr>
          </a:p>
          <a:p>
            <a:pPr indent="-323850" lvl="0" marL="457200" rtl="0" algn="l">
              <a:lnSpc>
                <a:spcPct val="115000"/>
              </a:lnSpc>
              <a:spcBef>
                <a:spcPts val="0"/>
              </a:spcBef>
              <a:spcAft>
                <a:spcPts val="0"/>
              </a:spcAft>
              <a:buClr>
                <a:srgbClr val="011225"/>
              </a:buClr>
              <a:buSzPts val="1500"/>
              <a:buFont typeface="Archivo Light"/>
              <a:buChar char="●"/>
            </a:pPr>
            <a:r>
              <a:rPr lang="nl" sz="1500">
                <a:solidFill>
                  <a:srgbClr val="434343"/>
                </a:solidFill>
                <a:latin typeface="Archivo"/>
                <a:ea typeface="Archivo"/>
                <a:cs typeface="Archivo"/>
                <a:sym typeface="Archivo"/>
              </a:rPr>
              <a:t>Implicit:</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Forward in time?</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Centered in space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ba2dd2e2a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ba2dd2e2a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434343"/>
              </a:solidFill>
              <a:latin typeface="Archivo"/>
              <a:ea typeface="Archivo"/>
              <a:cs typeface="Archivo"/>
              <a:sym typeface="Archivo"/>
            </a:endParaRPr>
          </a:p>
          <a:p>
            <a:pPr indent="0" lvl="0" marL="0" rtl="0" algn="l">
              <a:lnSpc>
                <a:spcPct val="115000"/>
              </a:lnSpc>
              <a:spcBef>
                <a:spcPts val="1000"/>
              </a:spcBef>
              <a:spcAft>
                <a:spcPts val="0"/>
              </a:spcAft>
              <a:buNone/>
            </a:pPr>
            <a:r>
              <a:rPr lang="nl" sz="1500">
                <a:solidFill>
                  <a:srgbClr val="434343"/>
                </a:solidFill>
                <a:latin typeface="Archivo"/>
                <a:ea typeface="Archivo"/>
                <a:cs typeface="Archivo"/>
                <a:sym typeface="Archivo"/>
              </a:rPr>
              <a:t>For myself:</a:t>
            </a:r>
            <a:endParaRPr sz="1500">
              <a:solidFill>
                <a:srgbClr val="434343"/>
              </a:solidFill>
              <a:latin typeface="Archivo"/>
              <a:ea typeface="Archivo"/>
              <a:cs typeface="Archivo"/>
              <a:sym typeface="Archivo"/>
            </a:endParaRPr>
          </a:p>
          <a:p>
            <a:pPr indent="-323850" lvl="0" marL="457200" rtl="0" algn="l">
              <a:lnSpc>
                <a:spcPct val="115000"/>
              </a:lnSpc>
              <a:spcBef>
                <a:spcPts val="1000"/>
              </a:spcBef>
              <a:spcAft>
                <a:spcPts val="0"/>
              </a:spcAft>
              <a:buClr>
                <a:srgbClr val="011225"/>
              </a:buClr>
              <a:buSzPts val="1500"/>
              <a:buFont typeface="Archivo Light"/>
              <a:buChar char="●"/>
            </a:pPr>
            <a:r>
              <a:rPr lang="nl" sz="1500">
                <a:solidFill>
                  <a:srgbClr val="434343"/>
                </a:solidFill>
                <a:latin typeface="Archivo"/>
                <a:ea typeface="Archivo"/>
                <a:cs typeface="Archivo"/>
                <a:sym typeface="Archivo"/>
              </a:rPr>
              <a:t>Explicit: </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Backward in time</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Centered in space</a:t>
            </a:r>
            <a:endParaRPr sz="1500">
              <a:solidFill>
                <a:srgbClr val="434343"/>
              </a:solidFill>
              <a:latin typeface="Archivo"/>
              <a:ea typeface="Archivo"/>
              <a:cs typeface="Archivo"/>
              <a:sym typeface="Archivo"/>
            </a:endParaRPr>
          </a:p>
          <a:p>
            <a:pPr indent="-323850" lvl="0" marL="457200" rtl="0" algn="l">
              <a:lnSpc>
                <a:spcPct val="115000"/>
              </a:lnSpc>
              <a:spcBef>
                <a:spcPts val="0"/>
              </a:spcBef>
              <a:spcAft>
                <a:spcPts val="0"/>
              </a:spcAft>
              <a:buClr>
                <a:srgbClr val="011225"/>
              </a:buClr>
              <a:buSzPts val="1500"/>
              <a:buFont typeface="Archivo Light"/>
              <a:buChar char="●"/>
            </a:pPr>
            <a:r>
              <a:rPr lang="nl" sz="1500">
                <a:solidFill>
                  <a:srgbClr val="434343"/>
                </a:solidFill>
                <a:latin typeface="Archivo"/>
                <a:ea typeface="Archivo"/>
                <a:cs typeface="Archivo"/>
                <a:sym typeface="Archivo"/>
              </a:rPr>
              <a:t>Implicit:</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Forward in time?</a:t>
            </a:r>
            <a:endParaRPr sz="1500">
              <a:solidFill>
                <a:srgbClr val="434343"/>
              </a:solidFill>
              <a:latin typeface="Archivo"/>
              <a:ea typeface="Archivo"/>
              <a:cs typeface="Archivo"/>
              <a:sym typeface="Archivo"/>
            </a:endParaRPr>
          </a:p>
          <a:p>
            <a:pPr indent="-323850" lvl="1" marL="914400" rtl="0" algn="l">
              <a:lnSpc>
                <a:spcPct val="115000"/>
              </a:lnSpc>
              <a:spcBef>
                <a:spcPts val="0"/>
              </a:spcBef>
              <a:spcAft>
                <a:spcPts val="0"/>
              </a:spcAft>
              <a:buClr>
                <a:srgbClr val="FFC800"/>
              </a:buClr>
              <a:buSzPts val="1500"/>
              <a:buFont typeface="Nunito Light"/>
              <a:buChar char="○"/>
            </a:pPr>
            <a:r>
              <a:rPr lang="nl" sz="1500">
                <a:solidFill>
                  <a:srgbClr val="434343"/>
                </a:solidFill>
                <a:latin typeface="Archivo"/>
                <a:ea typeface="Archivo"/>
                <a:cs typeface="Archivo"/>
                <a:sym typeface="Archivo"/>
              </a:rPr>
              <a:t>Centered in space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b8979ebac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b8979ebac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1" marL="914400" rtl="0" algn="l">
              <a:lnSpc>
                <a:spcPct val="115000"/>
              </a:lnSpc>
              <a:spcBef>
                <a:spcPts val="600"/>
              </a:spcBef>
              <a:spcAft>
                <a:spcPts val="0"/>
              </a:spcAft>
              <a:buClr>
                <a:schemeClr val="dk1"/>
              </a:buClr>
              <a:buSzPts val="1500"/>
              <a:buFont typeface="Open Sans"/>
              <a:buChar char="○"/>
            </a:pPr>
            <a:r>
              <a:rPr lang="nl" sz="1500">
                <a:solidFill>
                  <a:schemeClr val="dk1"/>
                </a:solidFill>
                <a:latin typeface="Open Sans"/>
                <a:ea typeface="Open Sans"/>
                <a:cs typeface="Open Sans"/>
                <a:sym typeface="Open Sans"/>
              </a:rPr>
              <a:t>The explicit took: 0.0002200</a:t>
            </a:r>
            <a:endParaRPr sz="1500">
              <a:solidFill>
                <a:schemeClr val="dk1"/>
              </a:solidFill>
              <a:latin typeface="Open Sans"/>
              <a:ea typeface="Open Sans"/>
              <a:cs typeface="Open Sans"/>
              <a:sym typeface="Open Sans"/>
            </a:endParaRPr>
          </a:p>
          <a:p>
            <a:pPr indent="-323850" lvl="1" marL="914400" rtl="0" algn="l">
              <a:lnSpc>
                <a:spcPct val="115000"/>
              </a:lnSpc>
              <a:spcBef>
                <a:spcPts val="0"/>
              </a:spcBef>
              <a:spcAft>
                <a:spcPts val="0"/>
              </a:spcAft>
              <a:buClr>
                <a:schemeClr val="dk1"/>
              </a:buClr>
              <a:buSzPts val="1500"/>
              <a:buFont typeface="Open Sans"/>
              <a:buChar char="○"/>
            </a:pPr>
            <a:r>
              <a:rPr lang="nl" sz="1500">
                <a:solidFill>
                  <a:schemeClr val="dk1"/>
                </a:solidFill>
                <a:latin typeface="Open Sans"/>
                <a:ea typeface="Open Sans"/>
                <a:cs typeface="Open Sans"/>
                <a:sym typeface="Open Sans"/>
              </a:rPr>
              <a:t>The implicit took: 0.0006008</a:t>
            </a:r>
            <a:endParaRPr sz="1500">
              <a:solidFill>
                <a:schemeClr val="dk1"/>
              </a:solidFill>
              <a:latin typeface="Open Sans"/>
              <a:ea typeface="Open Sans"/>
              <a:cs typeface="Open Sans"/>
              <a:sym typeface="Open Sans"/>
            </a:endParaRPr>
          </a:p>
          <a:p>
            <a:pPr indent="-323850" lvl="1" marL="914400" rtl="0" algn="l">
              <a:lnSpc>
                <a:spcPct val="115000"/>
              </a:lnSpc>
              <a:spcBef>
                <a:spcPts val="0"/>
              </a:spcBef>
              <a:spcAft>
                <a:spcPts val="0"/>
              </a:spcAft>
              <a:buClr>
                <a:schemeClr val="dk1"/>
              </a:buClr>
              <a:buSzPts val="1500"/>
              <a:buFont typeface="Open Sans"/>
              <a:buChar char="○"/>
            </a:pPr>
            <a:r>
              <a:rPr lang="nl" sz="1500">
                <a:solidFill>
                  <a:schemeClr val="dk1"/>
                </a:solidFill>
                <a:latin typeface="Open Sans"/>
                <a:ea typeface="Open Sans"/>
                <a:cs typeface="Open Sans"/>
                <a:sym typeface="Open Sans"/>
              </a:rPr>
              <a:t>The Analytical solution took: 13.3856</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9fab1a70f2_29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9fab1a70f2_29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9fab1a70f2_29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9fab1a70f2_29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a148419a0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a148419a0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ba148419a0_9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ba148419a0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ba148419a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ba148419a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9fab1a70f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9fab1a70f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a2dd2e2a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a2dd2e2a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78000"/>
          </a:blip>
          <a:srcRect b="19" l="0" r="0" t="29"/>
          <a:stretch/>
        </p:blipFill>
        <p:spPr>
          <a:xfrm>
            <a:off x="-27" y="1339"/>
            <a:ext cx="9144000" cy="5140822"/>
          </a:xfrm>
          <a:prstGeom prst="rect">
            <a:avLst/>
          </a:prstGeom>
          <a:noFill/>
          <a:ln>
            <a:noFill/>
          </a:ln>
        </p:spPr>
      </p:pic>
      <p:sp>
        <p:nvSpPr>
          <p:cNvPr id="11" name="Google Shape;11;p2"/>
          <p:cNvSpPr txBox="1"/>
          <p:nvPr>
            <p:ph type="ctrTitle"/>
          </p:nvPr>
        </p:nvSpPr>
        <p:spPr>
          <a:xfrm>
            <a:off x="713256" y="184551"/>
            <a:ext cx="6979500" cy="16641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52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713225" y="2562500"/>
            <a:ext cx="4473000" cy="607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b="1" sz="3600">
                <a:solidFill>
                  <a:schemeClr val="lt1"/>
                </a:solidFill>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txBox="1"/>
          <p:nvPr>
            <p:ph idx="2" type="subTitle"/>
          </p:nvPr>
        </p:nvSpPr>
        <p:spPr>
          <a:xfrm>
            <a:off x="713225" y="3753188"/>
            <a:ext cx="4473000" cy="40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800">
                <a:solidFill>
                  <a:schemeClr val="l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2">
            <a:alphaModFix amt="78000"/>
          </a:blip>
          <a:srcRect b="19" l="0" r="0" t="29"/>
          <a:stretch/>
        </p:blipFill>
        <p:spPr>
          <a:xfrm>
            <a:off x="-27" y="1339"/>
            <a:ext cx="9144000" cy="5140822"/>
          </a:xfrm>
          <a:prstGeom prst="rect">
            <a:avLst/>
          </a:prstGeom>
          <a:noFill/>
          <a:ln>
            <a:noFill/>
          </a:ln>
        </p:spPr>
      </p:pic>
      <p:sp>
        <p:nvSpPr>
          <p:cNvPr id="59" name="Google Shape;59;p11"/>
          <p:cNvSpPr txBox="1"/>
          <p:nvPr>
            <p:ph hasCustomPrompt="1" type="title"/>
          </p:nvPr>
        </p:nvSpPr>
        <p:spPr>
          <a:xfrm>
            <a:off x="1284000" y="1288250"/>
            <a:ext cx="6576000" cy="197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0" name="Google Shape;60;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1" name="Google Shape;6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6_1">
    <p:spTree>
      <p:nvGrpSpPr>
        <p:cNvPr id="64" name="Shape 64"/>
        <p:cNvGrpSpPr/>
        <p:nvPr/>
      </p:nvGrpSpPr>
      <p:grpSpPr>
        <a:xfrm>
          <a:off x="0" y="0"/>
          <a:ext cx="0" cy="0"/>
          <a:chOff x="0" y="0"/>
          <a:chExt cx="0" cy="0"/>
        </a:xfrm>
      </p:grpSpPr>
      <p:pic>
        <p:nvPicPr>
          <p:cNvPr id="65" name="Google Shape;65;p13"/>
          <p:cNvPicPr preferRelativeResize="0"/>
          <p:nvPr/>
        </p:nvPicPr>
        <p:blipFill rotWithShape="1">
          <a:blip r:embed="rId2">
            <a:alphaModFix amt="72000"/>
          </a:blip>
          <a:srcRect b="0" l="0" r="0" t="0"/>
          <a:stretch/>
        </p:blipFill>
        <p:spPr>
          <a:xfrm>
            <a:off x="-27" y="1339"/>
            <a:ext cx="9143998" cy="5140822"/>
          </a:xfrm>
          <a:prstGeom prst="rect">
            <a:avLst/>
          </a:prstGeom>
          <a:noFill/>
          <a:ln>
            <a:noFill/>
          </a:ln>
        </p:spPr>
      </p:pic>
      <p:sp>
        <p:nvSpPr>
          <p:cNvPr id="66" name="Google Shape;66;p13"/>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7" name="Google Shape;67;p13"/>
          <p:cNvSpPr txBox="1"/>
          <p:nvPr>
            <p:ph idx="2" type="title"/>
          </p:nvPr>
        </p:nvSpPr>
        <p:spPr>
          <a:xfrm>
            <a:off x="716638" y="2324688"/>
            <a:ext cx="2292600" cy="699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200">
                <a:solidFill>
                  <a:schemeClr val="lt2"/>
                </a:solidFill>
                <a:latin typeface="Open Sans SemiBold"/>
                <a:ea typeface="Open Sans SemiBold"/>
                <a:cs typeface="Open Sans SemiBold"/>
                <a:sym typeface="Open Sans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 name="Google Shape;68;p13"/>
          <p:cNvSpPr txBox="1"/>
          <p:nvPr>
            <p:ph idx="1" type="subTitle"/>
          </p:nvPr>
        </p:nvSpPr>
        <p:spPr>
          <a:xfrm>
            <a:off x="716638" y="3029901"/>
            <a:ext cx="2292600" cy="6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2"/>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9" name="Google Shape;69;p13"/>
          <p:cNvSpPr txBox="1"/>
          <p:nvPr>
            <p:ph hasCustomPrompt="1" idx="3" type="title"/>
          </p:nvPr>
        </p:nvSpPr>
        <p:spPr>
          <a:xfrm>
            <a:off x="716638" y="1641687"/>
            <a:ext cx="1240500" cy="699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idx="4" type="title"/>
          </p:nvPr>
        </p:nvSpPr>
        <p:spPr>
          <a:xfrm>
            <a:off x="3425700" y="2324688"/>
            <a:ext cx="2292600" cy="699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200">
                <a:solidFill>
                  <a:schemeClr val="lt2"/>
                </a:solidFill>
                <a:latin typeface="Open Sans SemiBold"/>
                <a:ea typeface="Open Sans SemiBold"/>
                <a:cs typeface="Open Sans SemiBold"/>
                <a:sym typeface="Open Sans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1" name="Google Shape;71;p13"/>
          <p:cNvSpPr txBox="1"/>
          <p:nvPr>
            <p:ph idx="5" type="subTitle"/>
          </p:nvPr>
        </p:nvSpPr>
        <p:spPr>
          <a:xfrm>
            <a:off x="3425700" y="3029901"/>
            <a:ext cx="2292600" cy="6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2"/>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2" name="Google Shape;72;p13"/>
          <p:cNvSpPr txBox="1"/>
          <p:nvPr>
            <p:ph hasCustomPrompt="1" idx="6" type="title"/>
          </p:nvPr>
        </p:nvSpPr>
        <p:spPr>
          <a:xfrm>
            <a:off x="3425700" y="1641687"/>
            <a:ext cx="1240500" cy="699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idx="7" type="title"/>
          </p:nvPr>
        </p:nvSpPr>
        <p:spPr>
          <a:xfrm>
            <a:off x="6134763" y="2324688"/>
            <a:ext cx="2292600" cy="699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b="0" sz="2200">
                <a:solidFill>
                  <a:schemeClr val="lt2"/>
                </a:solidFill>
                <a:latin typeface="Open Sans SemiBold"/>
                <a:ea typeface="Open Sans SemiBold"/>
                <a:cs typeface="Open Sans SemiBold"/>
                <a:sym typeface="Open Sans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 name="Google Shape;74;p13"/>
          <p:cNvSpPr txBox="1"/>
          <p:nvPr>
            <p:ph idx="8" type="subTitle"/>
          </p:nvPr>
        </p:nvSpPr>
        <p:spPr>
          <a:xfrm>
            <a:off x="6134763" y="3029900"/>
            <a:ext cx="2292600" cy="69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2"/>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75" name="Google Shape;75;p13"/>
          <p:cNvSpPr txBox="1"/>
          <p:nvPr>
            <p:ph hasCustomPrompt="1" idx="9" type="title"/>
          </p:nvPr>
        </p:nvSpPr>
        <p:spPr>
          <a:xfrm>
            <a:off x="6134763" y="1641687"/>
            <a:ext cx="1240500" cy="699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4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7" name="Shape 77"/>
        <p:cNvGrpSpPr/>
        <p:nvPr/>
      </p:nvGrpSpPr>
      <p:grpSpPr>
        <a:xfrm>
          <a:off x="0" y="0"/>
          <a:ext cx="0" cy="0"/>
          <a:chOff x="0" y="0"/>
          <a:chExt cx="0" cy="0"/>
        </a:xfrm>
      </p:grpSpPr>
      <p:pic>
        <p:nvPicPr>
          <p:cNvPr id="78" name="Google Shape;78;p14"/>
          <p:cNvPicPr preferRelativeResize="0"/>
          <p:nvPr/>
        </p:nvPicPr>
        <p:blipFill rotWithShape="1">
          <a:blip r:embed="rId2">
            <a:alphaModFix amt="72000"/>
          </a:blip>
          <a:srcRect b="0" l="0" r="0" t="0"/>
          <a:stretch/>
        </p:blipFill>
        <p:spPr>
          <a:xfrm flipH="1">
            <a:off x="-27" y="1339"/>
            <a:ext cx="9143998" cy="5140822"/>
          </a:xfrm>
          <a:prstGeom prst="rect">
            <a:avLst/>
          </a:prstGeom>
          <a:noFill/>
          <a:ln>
            <a:noFill/>
          </a:ln>
        </p:spPr>
      </p:pic>
      <p:sp>
        <p:nvSpPr>
          <p:cNvPr id="79" name="Google Shape;79;p14"/>
          <p:cNvSpPr txBox="1"/>
          <p:nvPr>
            <p:ph type="title"/>
          </p:nvPr>
        </p:nvSpPr>
        <p:spPr>
          <a:xfrm>
            <a:off x="1569896" y="3006925"/>
            <a:ext cx="6004200" cy="39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2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0" name="Google Shape;80;p14"/>
          <p:cNvSpPr txBox="1"/>
          <p:nvPr>
            <p:ph idx="1" type="subTitle"/>
          </p:nvPr>
        </p:nvSpPr>
        <p:spPr>
          <a:xfrm>
            <a:off x="1569850" y="1552825"/>
            <a:ext cx="6004200" cy="145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81" name="Google Shape;8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2">
            <a:alphaModFix amt="72000"/>
          </a:blip>
          <a:srcRect b="0" l="0" r="0" t="0"/>
          <a:stretch/>
        </p:blipFill>
        <p:spPr>
          <a:xfrm flipH="1">
            <a:off x="-27" y="1339"/>
            <a:ext cx="9143998" cy="5140822"/>
          </a:xfrm>
          <a:prstGeom prst="rect">
            <a:avLst/>
          </a:prstGeom>
          <a:noFill/>
          <a:ln>
            <a:noFill/>
          </a:ln>
        </p:spPr>
      </p:pic>
      <p:sp>
        <p:nvSpPr>
          <p:cNvPr id="84" name="Google Shape;84;p15"/>
          <p:cNvSpPr txBox="1"/>
          <p:nvPr>
            <p:ph type="title"/>
          </p:nvPr>
        </p:nvSpPr>
        <p:spPr>
          <a:xfrm>
            <a:off x="720000" y="539500"/>
            <a:ext cx="629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85" name="Google Shape;85;p15"/>
          <p:cNvCxnSpPr/>
          <p:nvPr/>
        </p:nvCxnSpPr>
        <p:spPr>
          <a:xfrm rot="10800000">
            <a:off x="8082900" y="604300"/>
            <a:ext cx="341100" cy="0"/>
          </a:xfrm>
          <a:prstGeom prst="straightConnector1">
            <a:avLst/>
          </a:prstGeom>
          <a:noFill/>
          <a:ln cap="flat" cmpd="sng" w="9525">
            <a:solidFill>
              <a:schemeClr val="lt2"/>
            </a:solidFill>
            <a:prstDash val="solid"/>
            <a:round/>
            <a:headEnd len="med" w="med" type="none"/>
            <a:tailEnd len="med" w="med" type="none"/>
          </a:ln>
        </p:spPr>
      </p:cxnSp>
      <p:sp>
        <p:nvSpPr>
          <p:cNvPr id="86" name="Google Shape;8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mt="72000"/>
          </a:blip>
          <a:srcRect b="0" l="0" r="0" t="0"/>
          <a:stretch/>
        </p:blipFill>
        <p:spPr>
          <a:xfrm flipH="1">
            <a:off x="-27" y="1339"/>
            <a:ext cx="9143998" cy="5140822"/>
          </a:xfrm>
          <a:prstGeom prst="rect">
            <a:avLst/>
          </a:prstGeom>
          <a:noFill/>
          <a:ln>
            <a:noFill/>
          </a:ln>
        </p:spPr>
      </p:pic>
      <p:sp>
        <p:nvSpPr>
          <p:cNvPr id="89" name="Google Shape;89;p16"/>
          <p:cNvSpPr txBox="1"/>
          <p:nvPr>
            <p:ph idx="1" type="subTitle"/>
          </p:nvPr>
        </p:nvSpPr>
        <p:spPr>
          <a:xfrm>
            <a:off x="1789350" y="1545488"/>
            <a:ext cx="5565300" cy="244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Font typeface="Archivo Light"/>
              <a:buChar char="●"/>
              <a:defRPr/>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90" name="Google Shape;90;p16"/>
          <p:cNvSpPr txBox="1"/>
          <p:nvPr>
            <p:ph type="title"/>
          </p:nvPr>
        </p:nvSpPr>
        <p:spPr>
          <a:xfrm>
            <a:off x="1789350" y="539500"/>
            <a:ext cx="5565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91" name="Google Shape;91;p16"/>
          <p:cNvCxnSpPr/>
          <p:nvPr/>
        </p:nvCxnSpPr>
        <p:spPr>
          <a:xfrm rot="10800000">
            <a:off x="713200" y="604300"/>
            <a:ext cx="341100" cy="0"/>
          </a:xfrm>
          <a:prstGeom prst="straightConnector1">
            <a:avLst/>
          </a:prstGeom>
          <a:noFill/>
          <a:ln cap="flat" cmpd="sng" w="9525">
            <a:solidFill>
              <a:schemeClr val="lt2"/>
            </a:solidFill>
            <a:prstDash val="solid"/>
            <a:round/>
            <a:headEnd len="med" w="med" type="none"/>
            <a:tailEnd len="med" w="med" type="none"/>
          </a:ln>
        </p:spPr>
      </p:cxnSp>
      <p:sp>
        <p:nvSpPr>
          <p:cNvPr id="92" name="Google Shape;9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2">
            <a:alphaModFix amt="72000"/>
          </a:blip>
          <a:srcRect b="0" l="0" r="0" t="0"/>
          <a:stretch/>
        </p:blipFill>
        <p:spPr>
          <a:xfrm>
            <a:off x="-27" y="1339"/>
            <a:ext cx="9143998" cy="5140822"/>
          </a:xfrm>
          <a:prstGeom prst="rect">
            <a:avLst/>
          </a:prstGeom>
          <a:noFill/>
          <a:ln>
            <a:noFill/>
          </a:ln>
        </p:spPr>
      </p:pic>
      <p:sp>
        <p:nvSpPr>
          <p:cNvPr id="95" name="Google Shape;95;p17"/>
          <p:cNvSpPr txBox="1"/>
          <p:nvPr>
            <p:ph idx="1" type="subTitle"/>
          </p:nvPr>
        </p:nvSpPr>
        <p:spPr>
          <a:xfrm>
            <a:off x="716613" y="2200649"/>
            <a:ext cx="3760500" cy="23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a:lvl1pPr>
            <a:lvl2pPr lvl="1" rtl="0" algn="ctr">
              <a:lnSpc>
                <a:spcPct val="100000"/>
              </a:lnSpc>
              <a:spcBef>
                <a:spcPts val="100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6" name="Google Shape;96;p1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7"/>
          <p:cNvSpPr txBox="1"/>
          <p:nvPr>
            <p:ph idx="2" type="title"/>
          </p:nvPr>
        </p:nvSpPr>
        <p:spPr>
          <a:xfrm>
            <a:off x="716613" y="1542825"/>
            <a:ext cx="3760500" cy="69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sz="1800">
                <a:solidFill>
                  <a:schemeClr val="lt2"/>
                </a:solidFill>
                <a:latin typeface="Open Sans SemiBold"/>
                <a:ea typeface="Open Sans SemiBold"/>
                <a:cs typeface="Open Sans SemiBold"/>
                <a:sym typeface="Open Sans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 name="Google Shape;98;p17"/>
          <p:cNvSpPr txBox="1"/>
          <p:nvPr>
            <p:ph idx="3" type="subTitle"/>
          </p:nvPr>
        </p:nvSpPr>
        <p:spPr>
          <a:xfrm>
            <a:off x="4666888" y="2200649"/>
            <a:ext cx="3760500" cy="233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a:lvl1pPr>
            <a:lvl2pPr lvl="1" rtl="0" algn="ctr">
              <a:lnSpc>
                <a:spcPct val="100000"/>
              </a:lnSpc>
              <a:spcBef>
                <a:spcPts val="100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9" name="Google Shape;99;p17"/>
          <p:cNvSpPr txBox="1"/>
          <p:nvPr>
            <p:ph idx="4" type="title"/>
          </p:nvPr>
        </p:nvSpPr>
        <p:spPr>
          <a:xfrm>
            <a:off x="4666888" y="1542825"/>
            <a:ext cx="3760500" cy="69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sz="1800">
                <a:solidFill>
                  <a:schemeClr val="lt2"/>
                </a:solidFill>
                <a:latin typeface="Open Sans SemiBold"/>
                <a:ea typeface="Open Sans SemiBold"/>
                <a:cs typeface="Open Sans SemiBold"/>
                <a:sym typeface="Open Sans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2">
            <a:alphaModFix amt="78000"/>
          </a:blip>
          <a:srcRect b="19" l="0" r="0" t="29"/>
          <a:stretch/>
        </p:blipFill>
        <p:spPr>
          <a:xfrm flipH="1">
            <a:off x="-27" y="1339"/>
            <a:ext cx="9144000" cy="5140822"/>
          </a:xfrm>
          <a:prstGeom prst="rect">
            <a:avLst/>
          </a:prstGeom>
          <a:noFill/>
          <a:ln>
            <a:noFill/>
          </a:ln>
        </p:spPr>
      </p:pic>
      <p:sp>
        <p:nvSpPr>
          <p:cNvPr id="103" name="Google Shape;103;p18"/>
          <p:cNvSpPr txBox="1"/>
          <p:nvPr>
            <p:ph type="title"/>
          </p:nvPr>
        </p:nvSpPr>
        <p:spPr>
          <a:xfrm>
            <a:off x="713225" y="1145487"/>
            <a:ext cx="5886600" cy="1139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8"/>
          <p:cNvSpPr txBox="1"/>
          <p:nvPr>
            <p:ph idx="1" type="subTitle"/>
          </p:nvPr>
        </p:nvSpPr>
        <p:spPr>
          <a:xfrm>
            <a:off x="713225" y="2699350"/>
            <a:ext cx="4037700" cy="109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5" name="Google Shape;105;p18"/>
          <p:cNvSpPr txBox="1"/>
          <p:nvPr/>
        </p:nvSpPr>
        <p:spPr>
          <a:xfrm>
            <a:off x="4750825" y="2732387"/>
            <a:ext cx="3680100" cy="845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nl" sz="1200">
                <a:solidFill>
                  <a:schemeClr val="lt2"/>
                </a:solidFill>
                <a:latin typeface="Archivo"/>
                <a:ea typeface="Archivo"/>
                <a:cs typeface="Archivo"/>
                <a:sym typeface="Archivo"/>
              </a:rPr>
              <a:t>CREDITS:</a:t>
            </a:r>
            <a:r>
              <a:rPr lang="nl" sz="1200">
                <a:solidFill>
                  <a:schemeClr val="lt2"/>
                </a:solidFill>
                <a:latin typeface="Archivo"/>
                <a:ea typeface="Archivo"/>
                <a:cs typeface="Archivo"/>
                <a:sym typeface="Archivo"/>
              </a:rPr>
              <a:t> This presentation template was created by </a:t>
            </a:r>
            <a:r>
              <a:rPr b="1" lang="nl" sz="1200">
                <a:solidFill>
                  <a:schemeClr val="lt2"/>
                </a:solidFill>
                <a:uFill>
                  <a:noFill/>
                </a:uFill>
                <a:latin typeface="Archivo"/>
                <a:ea typeface="Archivo"/>
                <a:cs typeface="Archivo"/>
                <a:sym typeface="Archivo"/>
                <a:hlinkClick r:id="rId3">
                  <a:extLst>
                    <a:ext uri="{A12FA001-AC4F-418D-AE19-62706E023703}">
                      <ahyp:hlinkClr val="tx"/>
                    </a:ext>
                  </a:extLst>
                </a:hlinkClick>
              </a:rPr>
              <a:t>Slidesgo</a:t>
            </a:r>
            <a:r>
              <a:rPr lang="nl" sz="1200">
                <a:solidFill>
                  <a:schemeClr val="lt2"/>
                </a:solidFill>
                <a:latin typeface="Archivo"/>
                <a:ea typeface="Archivo"/>
                <a:cs typeface="Archivo"/>
                <a:sym typeface="Archivo"/>
              </a:rPr>
              <a:t>, and includes icons by </a:t>
            </a:r>
            <a:r>
              <a:rPr b="1" lang="nl" sz="1200">
                <a:solidFill>
                  <a:schemeClr val="lt2"/>
                </a:solidFill>
                <a:uFill>
                  <a:noFill/>
                </a:uFill>
                <a:latin typeface="Archivo"/>
                <a:ea typeface="Archivo"/>
                <a:cs typeface="Archivo"/>
                <a:sym typeface="Archivo"/>
                <a:hlinkClick r:id="rId4">
                  <a:extLst>
                    <a:ext uri="{A12FA001-AC4F-418D-AE19-62706E023703}">
                      <ahyp:hlinkClr val="tx"/>
                    </a:ext>
                  </a:extLst>
                </a:hlinkClick>
              </a:rPr>
              <a:t>Flaticon</a:t>
            </a:r>
            <a:r>
              <a:rPr lang="nl" sz="1200">
                <a:solidFill>
                  <a:schemeClr val="lt2"/>
                </a:solidFill>
                <a:latin typeface="Archivo"/>
                <a:ea typeface="Archivo"/>
                <a:cs typeface="Archivo"/>
                <a:sym typeface="Archivo"/>
              </a:rPr>
              <a:t>, and infographics &amp; images by </a:t>
            </a:r>
            <a:r>
              <a:rPr b="1" lang="nl" sz="1200">
                <a:solidFill>
                  <a:schemeClr val="lt2"/>
                </a:solidFill>
                <a:uFill>
                  <a:noFill/>
                </a:uFill>
                <a:latin typeface="Archivo"/>
                <a:ea typeface="Archivo"/>
                <a:cs typeface="Archivo"/>
                <a:sym typeface="Archivo"/>
                <a:hlinkClick r:id="rId5">
                  <a:extLst>
                    <a:ext uri="{A12FA001-AC4F-418D-AE19-62706E023703}">
                      <ahyp:hlinkClr val="tx"/>
                    </a:ext>
                  </a:extLst>
                </a:hlinkClick>
              </a:rPr>
              <a:t>Freepik</a:t>
            </a:r>
            <a:r>
              <a:rPr lang="nl" sz="1200">
                <a:solidFill>
                  <a:schemeClr val="lt2"/>
                </a:solidFill>
                <a:latin typeface="Archivo"/>
                <a:ea typeface="Archivo"/>
                <a:cs typeface="Archivo"/>
                <a:sym typeface="Archivo"/>
              </a:rPr>
              <a:t> </a:t>
            </a:r>
            <a:endParaRPr b="1" sz="1200">
              <a:solidFill>
                <a:schemeClr val="lt2"/>
              </a:solidFill>
              <a:latin typeface="Archivo"/>
              <a:ea typeface="Archivo"/>
              <a:cs typeface="Archivo"/>
              <a:sym typeface="Archivo"/>
            </a:endParaRPr>
          </a:p>
        </p:txBody>
      </p:sp>
      <p:sp>
        <p:nvSpPr>
          <p:cNvPr id="106" name="Google Shape;10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2">
            <a:alphaModFix amt="72000"/>
          </a:blip>
          <a:srcRect b="0" l="0" r="0" t="0"/>
          <a:stretch/>
        </p:blipFill>
        <p:spPr>
          <a:xfrm>
            <a:off x="-27" y="1339"/>
            <a:ext cx="9143998" cy="5140822"/>
          </a:xfrm>
          <a:prstGeom prst="rect">
            <a:avLst/>
          </a:prstGeom>
          <a:noFill/>
          <a:ln>
            <a:noFill/>
          </a:ln>
        </p:spPr>
      </p:pic>
      <p:sp>
        <p:nvSpPr>
          <p:cNvPr id="109" name="Google Shape;10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110" name="Shape 110"/>
        <p:cNvGrpSpPr/>
        <p:nvPr/>
      </p:nvGrpSpPr>
      <p:grpSpPr>
        <a:xfrm>
          <a:off x="0" y="0"/>
          <a:ext cx="0" cy="0"/>
          <a:chOff x="0" y="0"/>
          <a:chExt cx="0" cy="0"/>
        </a:xfrm>
      </p:grpSpPr>
      <p:pic>
        <p:nvPicPr>
          <p:cNvPr id="111" name="Google Shape;111;p20"/>
          <p:cNvPicPr preferRelativeResize="0"/>
          <p:nvPr/>
        </p:nvPicPr>
        <p:blipFill rotWithShape="1">
          <a:blip r:embed="rId2">
            <a:alphaModFix amt="78000"/>
          </a:blip>
          <a:srcRect b="19" l="0" r="0" t="29"/>
          <a:stretch/>
        </p:blipFill>
        <p:spPr>
          <a:xfrm>
            <a:off x="-27" y="1339"/>
            <a:ext cx="9144000" cy="5140822"/>
          </a:xfrm>
          <a:prstGeom prst="rect">
            <a:avLst/>
          </a:prstGeom>
          <a:noFill/>
          <a:ln>
            <a:noFill/>
          </a:ln>
        </p:spPr>
      </p:pic>
      <p:sp>
        <p:nvSpPr>
          <p:cNvPr id="112" name="Google Shape;11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mt="78000"/>
          </a:blip>
          <a:srcRect b="19" l="0" r="0" t="29"/>
          <a:stretch/>
        </p:blipFill>
        <p:spPr>
          <a:xfrm flipH="1" rot="10800000">
            <a:off x="-27" y="1339"/>
            <a:ext cx="9144000" cy="5140822"/>
          </a:xfrm>
          <a:prstGeom prst="rect">
            <a:avLst/>
          </a:prstGeom>
          <a:noFill/>
          <a:ln>
            <a:noFill/>
          </a:ln>
        </p:spPr>
      </p:pic>
      <p:sp>
        <p:nvSpPr>
          <p:cNvPr id="16" name="Google Shape;16;p3"/>
          <p:cNvSpPr txBox="1"/>
          <p:nvPr>
            <p:ph type="title"/>
          </p:nvPr>
        </p:nvSpPr>
        <p:spPr>
          <a:xfrm flipH="1">
            <a:off x="2887612" y="1897362"/>
            <a:ext cx="54333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822987" y="1670551"/>
            <a:ext cx="1976700" cy="18024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12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p:nvPr>
            <p:ph idx="1" type="subTitle"/>
          </p:nvPr>
        </p:nvSpPr>
        <p:spPr>
          <a:xfrm>
            <a:off x="2887712" y="2731575"/>
            <a:ext cx="54333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8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1">
  <p:cSld name="TITLE_1">
    <p:spTree>
      <p:nvGrpSpPr>
        <p:cNvPr id="113" name="Shape 113"/>
        <p:cNvGrpSpPr/>
        <p:nvPr/>
      </p:nvGrpSpPr>
      <p:grpSpPr>
        <a:xfrm>
          <a:off x="0" y="0"/>
          <a:ext cx="0" cy="0"/>
          <a:chOff x="0" y="0"/>
          <a:chExt cx="0" cy="0"/>
        </a:xfrm>
      </p:grpSpPr>
      <p:sp>
        <p:nvSpPr>
          <p:cNvPr id="114" name="Google Shape;114;p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 name="Google Shape;115;p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6" name="Google Shape;116;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mt="72000"/>
          </a:blip>
          <a:srcRect b="0" l="0" r="0" t="0"/>
          <a:stretch/>
        </p:blipFill>
        <p:spPr>
          <a:xfrm>
            <a:off x="-27" y="1339"/>
            <a:ext cx="9143998" cy="5140822"/>
          </a:xfrm>
          <a:prstGeom prst="rect">
            <a:avLst/>
          </a:prstGeom>
          <a:noFill/>
          <a:ln>
            <a:noFill/>
          </a:ln>
        </p:spPr>
      </p:pic>
      <p:sp>
        <p:nvSpPr>
          <p:cNvPr id="22" name="Google Shape;22;p4"/>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SzPts val="1100"/>
              <a:buFont typeface="Archivo Light"/>
              <a:buChar char="●"/>
              <a:defRPr sz="1100">
                <a:solidFill>
                  <a:srgbClr val="434343"/>
                </a:solidFill>
              </a:defRPr>
            </a:lvl1pPr>
            <a:lvl2pPr indent="-298450" lvl="1" marL="914400" rtl="0">
              <a:lnSpc>
                <a:spcPct val="115000"/>
              </a:lnSpc>
              <a:spcBef>
                <a:spcPts val="0"/>
              </a:spcBef>
              <a:spcAft>
                <a:spcPts val="0"/>
              </a:spcAft>
              <a:buClr>
                <a:srgbClr val="FFC800"/>
              </a:buClr>
              <a:buSzPts val="1100"/>
              <a:buFont typeface="Nunito Light"/>
              <a:buChar char="○"/>
              <a:defRPr sz="1100">
                <a:solidFill>
                  <a:srgbClr val="434343"/>
                </a:solidFill>
              </a:defRPr>
            </a:lvl2pPr>
            <a:lvl3pPr indent="-298450" lvl="2" marL="1371600" rtl="0">
              <a:lnSpc>
                <a:spcPct val="115000"/>
              </a:lnSpc>
              <a:spcBef>
                <a:spcPts val="1600"/>
              </a:spcBef>
              <a:spcAft>
                <a:spcPts val="0"/>
              </a:spcAft>
              <a:buClr>
                <a:srgbClr val="FFC800"/>
              </a:buClr>
              <a:buSzPts val="1100"/>
              <a:buFont typeface="Nunito Light"/>
              <a:buChar char="■"/>
              <a:defRPr sz="1100">
                <a:solidFill>
                  <a:srgbClr val="434343"/>
                </a:solidFill>
              </a:defRPr>
            </a:lvl3pPr>
            <a:lvl4pPr indent="-298450" lvl="3" marL="1828800" rtl="0">
              <a:lnSpc>
                <a:spcPct val="115000"/>
              </a:lnSpc>
              <a:spcBef>
                <a:spcPts val="1600"/>
              </a:spcBef>
              <a:spcAft>
                <a:spcPts val="0"/>
              </a:spcAft>
              <a:buClr>
                <a:srgbClr val="FFC800"/>
              </a:buClr>
              <a:buSzPts val="1100"/>
              <a:buFont typeface="Nunito Light"/>
              <a:buChar char="●"/>
              <a:defRPr sz="1100">
                <a:solidFill>
                  <a:srgbClr val="434343"/>
                </a:solidFill>
              </a:defRPr>
            </a:lvl4pPr>
            <a:lvl5pPr indent="-298450" lvl="4" marL="2286000" rtl="0">
              <a:lnSpc>
                <a:spcPct val="115000"/>
              </a:lnSpc>
              <a:spcBef>
                <a:spcPts val="1600"/>
              </a:spcBef>
              <a:spcAft>
                <a:spcPts val="0"/>
              </a:spcAft>
              <a:buClr>
                <a:srgbClr val="434343"/>
              </a:buClr>
              <a:buSzPts val="1100"/>
              <a:buFont typeface="Nunito Light"/>
              <a:buChar char="○"/>
              <a:defRPr sz="1100">
                <a:solidFill>
                  <a:srgbClr val="434343"/>
                </a:solidFill>
              </a:defRPr>
            </a:lvl5pPr>
            <a:lvl6pPr indent="-298450" lvl="5" marL="2743200" rtl="0">
              <a:lnSpc>
                <a:spcPct val="115000"/>
              </a:lnSpc>
              <a:spcBef>
                <a:spcPts val="1600"/>
              </a:spcBef>
              <a:spcAft>
                <a:spcPts val="0"/>
              </a:spcAft>
              <a:buClr>
                <a:srgbClr val="434343"/>
              </a:buClr>
              <a:buSzPts val="1100"/>
              <a:buFont typeface="Nunito Light"/>
              <a:buChar char="■"/>
              <a:defRPr sz="1100">
                <a:solidFill>
                  <a:srgbClr val="434343"/>
                </a:solidFill>
              </a:defRPr>
            </a:lvl6pPr>
            <a:lvl7pPr indent="-298450" lvl="6" marL="3200400" rtl="0">
              <a:lnSpc>
                <a:spcPct val="115000"/>
              </a:lnSpc>
              <a:spcBef>
                <a:spcPts val="1600"/>
              </a:spcBef>
              <a:spcAft>
                <a:spcPts val="0"/>
              </a:spcAft>
              <a:buClr>
                <a:srgbClr val="434343"/>
              </a:buClr>
              <a:buSzPts val="1100"/>
              <a:buFont typeface="Nunito Light"/>
              <a:buChar char="●"/>
              <a:defRPr sz="1100">
                <a:solidFill>
                  <a:srgbClr val="434343"/>
                </a:solidFill>
              </a:defRPr>
            </a:lvl7pPr>
            <a:lvl8pPr indent="-298450" lvl="7" marL="3657600" rtl="0">
              <a:lnSpc>
                <a:spcPct val="115000"/>
              </a:lnSpc>
              <a:spcBef>
                <a:spcPts val="1600"/>
              </a:spcBef>
              <a:spcAft>
                <a:spcPts val="0"/>
              </a:spcAft>
              <a:buClr>
                <a:srgbClr val="434343"/>
              </a:buClr>
              <a:buSzPts val="1100"/>
              <a:buFont typeface="Nunito Light"/>
              <a:buChar char="○"/>
              <a:defRPr sz="1100">
                <a:solidFill>
                  <a:srgbClr val="434343"/>
                </a:solidFill>
              </a:defRPr>
            </a:lvl8pPr>
            <a:lvl9pPr indent="-298450" lvl="8" marL="4114800" rtl="0">
              <a:lnSpc>
                <a:spcPct val="115000"/>
              </a:lnSpc>
              <a:spcBef>
                <a:spcPts val="1600"/>
              </a:spcBef>
              <a:spcAft>
                <a:spcPts val="1600"/>
              </a:spcAft>
              <a:buClr>
                <a:srgbClr val="434343"/>
              </a:buClr>
              <a:buSzPts val="1100"/>
              <a:buFont typeface="Nunito Light"/>
              <a:buChar char="■"/>
              <a:defRPr sz="1100">
                <a:solidFill>
                  <a:srgbClr val="434343"/>
                </a:solidFill>
              </a:defRPr>
            </a:lvl9pPr>
          </a:lstStyle>
          <a:p/>
        </p:txBody>
      </p:sp>
      <p:sp>
        <p:nvSpPr>
          <p:cNvPr id="23" name="Google Shape;23;p4"/>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73763"/>
              </a:buClr>
              <a:buSzPts val="2500"/>
              <a:buNone/>
              <a:defRPr sz="2500">
                <a:solidFill>
                  <a:srgbClr val="073763"/>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mt="72000"/>
          </a:blip>
          <a:srcRect b="0" l="0" r="0" t="0"/>
          <a:stretch/>
        </p:blipFill>
        <p:spPr>
          <a:xfrm rot="10800000">
            <a:off x="-27" y="1339"/>
            <a:ext cx="9143998" cy="5140822"/>
          </a:xfrm>
          <a:prstGeom prst="rect">
            <a:avLst/>
          </a:prstGeom>
          <a:noFill/>
          <a:ln>
            <a:noFill/>
          </a:ln>
        </p:spPr>
      </p:pic>
      <p:sp>
        <p:nvSpPr>
          <p:cNvPr id="27" name="Google Shape;27;p5"/>
          <p:cNvSpPr txBox="1"/>
          <p:nvPr>
            <p:ph idx="1" type="subTitle"/>
          </p:nvPr>
        </p:nvSpPr>
        <p:spPr>
          <a:xfrm>
            <a:off x="1544400" y="1903704"/>
            <a:ext cx="5971800" cy="97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2" type="subTitle"/>
          </p:nvPr>
        </p:nvSpPr>
        <p:spPr>
          <a:xfrm>
            <a:off x="1544400" y="1418373"/>
            <a:ext cx="5971800" cy="571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latin typeface="Open Sans SemiBold"/>
                <a:ea typeface="Open Sans SemiBold"/>
                <a:cs typeface="Open Sans SemiBold"/>
                <a:sym typeface="Open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9" name="Google Shape;29;p5"/>
          <p:cNvSpPr txBox="1"/>
          <p:nvPr>
            <p:ph type="title"/>
          </p:nvPr>
        </p:nvSpPr>
        <p:spPr>
          <a:xfrm>
            <a:off x="720000" y="539500"/>
            <a:ext cx="7710900" cy="766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txBox="1"/>
          <p:nvPr>
            <p:ph idx="3" type="subTitle"/>
          </p:nvPr>
        </p:nvSpPr>
        <p:spPr>
          <a:xfrm>
            <a:off x="1544400" y="3631704"/>
            <a:ext cx="5971800" cy="97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 name="Google Shape;31;p5"/>
          <p:cNvSpPr txBox="1"/>
          <p:nvPr>
            <p:ph idx="4" type="subTitle"/>
          </p:nvPr>
        </p:nvSpPr>
        <p:spPr>
          <a:xfrm>
            <a:off x="1544400" y="3146523"/>
            <a:ext cx="5971800" cy="571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200">
                <a:latin typeface="Open Sans SemiBold"/>
                <a:ea typeface="Open Sans SemiBold"/>
                <a:cs typeface="Open Sans SemiBold"/>
                <a:sym typeface="Open Sans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 name="Google Shape;32;p5"/>
          <p:cNvSpPr txBox="1"/>
          <p:nvPr>
            <p:ph hasCustomPrompt="1" idx="5" type="title"/>
          </p:nvPr>
        </p:nvSpPr>
        <p:spPr>
          <a:xfrm>
            <a:off x="713225" y="1417850"/>
            <a:ext cx="8541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3" name="Google Shape;33;p5"/>
          <p:cNvSpPr txBox="1"/>
          <p:nvPr>
            <p:ph hasCustomPrompt="1" idx="6" type="title"/>
          </p:nvPr>
        </p:nvSpPr>
        <p:spPr>
          <a:xfrm>
            <a:off x="713225" y="3146537"/>
            <a:ext cx="8541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4" name="Google Shape;3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mt="72000"/>
          </a:blip>
          <a:srcRect b="0" l="0" r="0" t="0"/>
          <a:stretch/>
        </p:blipFill>
        <p:spPr>
          <a:xfrm flipH="1">
            <a:off x="-27" y="1339"/>
            <a:ext cx="9143998" cy="5140822"/>
          </a:xfrm>
          <a:prstGeom prst="rect">
            <a:avLst/>
          </a:prstGeom>
          <a:noFill/>
          <a:ln>
            <a:noFill/>
          </a:ln>
        </p:spPr>
      </p:pic>
      <p:sp>
        <p:nvSpPr>
          <p:cNvPr id="37" name="Google Shape;37;p6"/>
          <p:cNvSpPr txBox="1"/>
          <p:nvPr>
            <p:ph type="title"/>
          </p:nvPr>
        </p:nvSpPr>
        <p:spPr>
          <a:xfrm>
            <a:off x="720000" y="539500"/>
            <a:ext cx="6299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pic>
        <p:nvPicPr>
          <p:cNvPr id="40" name="Google Shape;40;p7"/>
          <p:cNvPicPr preferRelativeResize="0"/>
          <p:nvPr/>
        </p:nvPicPr>
        <p:blipFill rotWithShape="1">
          <a:blip r:embed="rId2">
            <a:alphaModFix amt="72000"/>
          </a:blip>
          <a:srcRect b="0" l="0" r="0" t="0"/>
          <a:stretch/>
        </p:blipFill>
        <p:spPr>
          <a:xfrm>
            <a:off x="-27" y="1339"/>
            <a:ext cx="9143998" cy="5140822"/>
          </a:xfrm>
          <a:prstGeom prst="rect">
            <a:avLst/>
          </a:prstGeom>
          <a:noFill/>
          <a:ln>
            <a:noFill/>
          </a:ln>
        </p:spPr>
      </p:pic>
      <p:sp>
        <p:nvSpPr>
          <p:cNvPr id="41" name="Google Shape;41;p7"/>
          <p:cNvSpPr txBox="1"/>
          <p:nvPr>
            <p:ph type="title"/>
          </p:nvPr>
        </p:nvSpPr>
        <p:spPr>
          <a:xfrm>
            <a:off x="720000" y="539500"/>
            <a:ext cx="771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7"/>
          <p:cNvSpPr/>
          <p:nvPr>
            <p:ph idx="2" type="pic"/>
          </p:nvPr>
        </p:nvSpPr>
        <p:spPr>
          <a:xfrm flipH="1">
            <a:off x="811075" y="1657475"/>
            <a:ext cx="2375400" cy="2224800"/>
          </a:xfrm>
          <a:prstGeom prst="rect">
            <a:avLst/>
          </a:prstGeom>
          <a:noFill/>
          <a:ln>
            <a:noFill/>
          </a:ln>
        </p:spPr>
      </p:sp>
      <p:sp>
        <p:nvSpPr>
          <p:cNvPr id="43" name="Google Shape;43;p7"/>
          <p:cNvSpPr txBox="1"/>
          <p:nvPr>
            <p:ph idx="1" type="subTitle"/>
          </p:nvPr>
        </p:nvSpPr>
        <p:spPr>
          <a:xfrm>
            <a:off x="3575800" y="1568575"/>
            <a:ext cx="4854900" cy="2389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4" name="Google Shape;4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2">
            <a:alphaModFix amt="78000"/>
          </a:blip>
          <a:srcRect b="19" l="0" r="0" t="29"/>
          <a:stretch/>
        </p:blipFill>
        <p:spPr>
          <a:xfrm>
            <a:off x="-27" y="1339"/>
            <a:ext cx="9144000" cy="5140822"/>
          </a:xfrm>
          <a:prstGeom prst="rect">
            <a:avLst/>
          </a:prstGeom>
          <a:noFill/>
          <a:ln>
            <a:noFill/>
          </a:ln>
        </p:spPr>
      </p:pic>
      <p:sp>
        <p:nvSpPr>
          <p:cNvPr id="47" name="Google Shape;47;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8" name="Google Shape;4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 name="Shape 49"/>
        <p:cNvGrpSpPr/>
        <p:nvPr/>
      </p:nvGrpSpPr>
      <p:grpSpPr>
        <a:xfrm>
          <a:off x="0" y="0"/>
          <a:ext cx="0" cy="0"/>
          <a:chOff x="0" y="0"/>
          <a:chExt cx="0" cy="0"/>
        </a:xfrm>
      </p:grpSpPr>
      <p:pic>
        <p:nvPicPr>
          <p:cNvPr id="50" name="Google Shape;50;p9"/>
          <p:cNvPicPr preferRelativeResize="0"/>
          <p:nvPr/>
        </p:nvPicPr>
        <p:blipFill rotWithShape="1">
          <a:blip r:embed="rId2">
            <a:alphaModFix amt="72000"/>
          </a:blip>
          <a:srcRect b="0" l="0" r="0" t="0"/>
          <a:stretch/>
        </p:blipFill>
        <p:spPr>
          <a:xfrm flipH="1">
            <a:off x="-27" y="1339"/>
            <a:ext cx="9143998" cy="5140822"/>
          </a:xfrm>
          <a:prstGeom prst="rect">
            <a:avLst/>
          </a:prstGeom>
          <a:noFill/>
          <a:ln>
            <a:noFill/>
          </a:ln>
        </p:spPr>
      </p:pic>
      <p:sp>
        <p:nvSpPr>
          <p:cNvPr id="51" name="Google Shape;5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2" name="Google Shape;52;p9"/>
          <p:cNvSpPr txBox="1"/>
          <p:nvPr>
            <p:ph idx="1" type="subTitle"/>
          </p:nvPr>
        </p:nvSpPr>
        <p:spPr>
          <a:xfrm>
            <a:off x="2135550" y="31535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 name="Google Shape;5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54" name="Shape 54"/>
        <p:cNvGrpSpPr/>
        <p:nvPr/>
      </p:nvGrpSpPr>
      <p:grpSpPr>
        <a:xfrm>
          <a:off x="0" y="0"/>
          <a:ext cx="0" cy="0"/>
          <a:chOff x="0" y="0"/>
          <a:chExt cx="0" cy="0"/>
        </a:xfrm>
      </p:grpSpPr>
      <p:sp>
        <p:nvSpPr>
          <p:cNvPr id="55" name="Google Shape;55;p10"/>
          <p:cNvSpPr txBox="1"/>
          <p:nvPr>
            <p:ph type="title"/>
          </p:nvPr>
        </p:nvSpPr>
        <p:spPr>
          <a:xfrm>
            <a:off x="5301175" y="539500"/>
            <a:ext cx="3129600" cy="224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500"/>
              <a:buNone/>
              <a:defRPr>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 name="Google Shape;5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1pPr>
            <a:lvl2pPr lvl="1"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2pPr>
            <a:lvl3pPr lvl="2"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3pPr>
            <a:lvl4pPr lvl="3"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4pPr>
            <a:lvl5pPr lvl="4"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5pPr>
            <a:lvl6pPr lvl="5"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6pPr>
            <a:lvl7pPr lvl="6"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7pPr>
            <a:lvl8pPr lvl="7"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8pPr>
            <a:lvl9pPr lvl="8" rtl="0">
              <a:spcBef>
                <a:spcPts val="0"/>
              </a:spcBef>
              <a:spcAft>
                <a:spcPts val="0"/>
              </a:spcAft>
              <a:buClr>
                <a:schemeClr val="lt2"/>
              </a:buClr>
              <a:buSzPts val="3500"/>
              <a:buFont typeface="Open Sans"/>
              <a:buNone/>
              <a:defRPr b="1" sz="3500">
                <a:solidFill>
                  <a:schemeClr val="lt2"/>
                </a:solidFill>
                <a:latin typeface="Open Sans"/>
                <a:ea typeface="Open Sans"/>
                <a:cs typeface="Open Sans"/>
                <a:sym typeface="Open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1pPr>
            <a:lvl2pPr indent="-304800" lvl="1" marL="9144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2pPr>
            <a:lvl3pPr indent="-304800" lvl="2" marL="13716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3pPr>
            <a:lvl4pPr indent="-304800" lvl="3" marL="18288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4pPr>
            <a:lvl5pPr indent="-304800" lvl="4" marL="22860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5pPr>
            <a:lvl6pPr indent="-304800" lvl="5" marL="27432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6pPr>
            <a:lvl7pPr indent="-304800" lvl="6" marL="32004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7pPr>
            <a:lvl8pPr indent="-304800" lvl="7" marL="36576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8pPr>
            <a:lvl9pPr indent="-304800" lvl="8" marL="4114800">
              <a:lnSpc>
                <a:spcPct val="100000"/>
              </a:lnSpc>
              <a:spcBef>
                <a:spcPts val="0"/>
              </a:spcBef>
              <a:spcAft>
                <a:spcPts val="0"/>
              </a:spcAft>
              <a:buClr>
                <a:schemeClr val="lt2"/>
              </a:buClr>
              <a:buSzPts val="1200"/>
              <a:buFont typeface="Archivo"/>
              <a:buChar char="■"/>
              <a:defRPr sz="1200">
                <a:solidFill>
                  <a:schemeClr val="lt2"/>
                </a:solidFill>
                <a:latin typeface="Archivo"/>
                <a:ea typeface="Archivo"/>
                <a:cs typeface="Archivo"/>
                <a:sym typeface="Archiv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lt2"/>
                </a:solidFill>
                <a:latin typeface="Archivo"/>
                <a:ea typeface="Archivo"/>
                <a:cs typeface="Archivo"/>
                <a:sym typeface="Archivo"/>
              </a:defRPr>
            </a:lvl1pPr>
            <a:lvl2pPr lvl="1" algn="r">
              <a:buNone/>
              <a:defRPr sz="1300">
                <a:solidFill>
                  <a:schemeClr val="lt2"/>
                </a:solidFill>
                <a:latin typeface="Archivo"/>
                <a:ea typeface="Archivo"/>
                <a:cs typeface="Archivo"/>
                <a:sym typeface="Archivo"/>
              </a:defRPr>
            </a:lvl2pPr>
            <a:lvl3pPr lvl="2" algn="r">
              <a:buNone/>
              <a:defRPr sz="1300">
                <a:solidFill>
                  <a:schemeClr val="lt2"/>
                </a:solidFill>
                <a:latin typeface="Archivo"/>
                <a:ea typeface="Archivo"/>
                <a:cs typeface="Archivo"/>
                <a:sym typeface="Archivo"/>
              </a:defRPr>
            </a:lvl3pPr>
            <a:lvl4pPr lvl="3" algn="r">
              <a:buNone/>
              <a:defRPr sz="1300">
                <a:solidFill>
                  <a:schemeClr val="lt2"/>
                </a:solidFill>
                <a:latin typeface="Archivo"/>
                <a:ea typeface="Archivo"/>
                <a:cs typeface="Archivo"/>
                <a:sym typeface="Archivo"/>
              </a:defRPr>
            </a:lvl4pPr>
            <a:lvl5pPr lvl="4" algn="r">
              <a:buNone/>
              <a:defRPr sz="1300">
                <a:solidFill>
                  <a:schemeClr val="lt2"/>
                </a:solidFill>
                <a:latin typeface="Archivo"/>
                <a:ea typeface="Archivo"/>
                <a:cs typeface="Archivo"/>
                <a:sym typeface="Archivo"/>
              </a:defRPr>
            </a:lvl5pPr>
            <a:lvl6pPr lvl="5" algn="r">
              <a:buNone/>
              <a:defRPr sz="1300">
                <a:solidFill>
                  <a:schemeClr val="lt2"/>
                </a:solidFill>
                <a:latin typeface="Archivo"/>
                <a:ea typeface="Archivo"/>
                <a:cs typeface="Archivo"/>
                <a:sym typeface="Archivo"/>
              </a:defRPr>
            </a:lvl6pPr>
            <a:lvl7pPr lvl="6" algn="r">
              <a:buNone/>
              <a:defRPr sz="1300">
                <a:solidFill>
                  <a:schemeClr val="lt2"/>
                </a:solidFill>
                <a:latin typeface="Archivo"/>
                <a:ea typeface="Archivo"/>
                <a:cs typeface="Archivo"/>
                <a:sym typeface="Archivo"/>
              </a:defRPr>
            </a:lvl7pPr>
            <a:lvl8pPr lvl="7" algn="r">
              <a:buNone/>
              <a:defRPr sz="1300">
                <a:solidFill>
                  <a:schemeClr val="lt2"/>
                </a:solidFill>
                <a:latin typeface="Archivo"/>
                <a:ea typeface="Archivo"/>
                <a:cs typeface="Archivo"/>
                <a:sym typeface="Archivo"/>
              </a:defRPr>
            </a:lvl8pPr>
            <a:lvl9pPr lvl="8" algn="r">
              <a:buNone/>
              <a:defRPr sz="1300">
                <a:solidFill>
                  <a:schemeClr val="lt2"/>
                </a:solidFill>
                <a:latin typeface="Archivo"/>
                <a:ea typeface="Archivo"/>
                <a:cs typeface="Archivo"/>
                <a:sym typeface="Archivo"/>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8.png"/><Relationship Id="rId13" Type="http://schemas.openxmlformats.org/officeDocument/2006/relationships/image" Target="../media/image35.png"/><Relationship Id="rId12"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3.png"/><Relationship Id="rId15" Type="http://schemas.openxmlformats.org/officeDocument/2006/relationships/image" Target="../media/image36.png"/><Relationship Id="rId14" Type="http://schemas.openxmlformats.org/officeDocument/2006/relationships/image" Target="../media/image49.png"/><Relationship Id="rId5" Type="http://schemas.openxmlformats.org/officeDocument/2006/relationships/image" Target="../media/image27.png"/><Relationship Id="rId6" Type="http://schemas.openxmlformats.org/officeDocument/2006/relationships/image" Target="../media/image41.png"/><Relationship Id="rId7" Type="http://schemas.openxmlformats.org/officeDocument/2006/relationships/image" Target="../media/image37.png"/><Relationship Id="rId8"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54.png"/></Relationships>
</file>

<file path=ppt/slides/_rels/slide31.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36.png"/><Relationship Id="rId13" Type="http://schemas.openxmlformats.org/officeDocument/2006/relationships/image" Target="../media/image51.png"/><Relationship Id="rId12"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49.png"/><Relationship Id="rId15" Type="http://schemas.openxmlformats.org/officeDocument/2006/relationships/image" Target="../media/image44.png"/><Relationship Id="rId14" Type="http://schemas.openxmlformats.org/officeDocument/2006/relationships/image" Target="../media/image46.png"/><Relationship Id="rId16" Type="http://schemas.openxmlformats.org/officeDocument/2006/relationships/image" Target="../media/image65.png"/><Relationship Id="rId5" Type="http://schemas.openxmlformats.org/officeDocument/2006/relationships/image" Target="../media/image27.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68.png"/><Relationship Id="rId5" Type="http://schemas.openxmlformats.org/officeDocument/2006/relationships/image" Target="../media/image52.png"/><Relationship Id="rId6" Type="http://schemas.openxmlformats.org/officeDocument/2006/relationships/image" Target="../media/image48.png"/><Relationship Id="rId7" Type="http://schemas.openxmlformats.org/officeDocument/2006/relationships/image" Target="../media/image50.png"/><Relationship Id="rId8"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9.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4.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ctrTitle"/>
          </p:nvPr>
        </p:nvSpPr>
        <p:spPr>
          <a:xfrm>
            <a:off x="484650" y="717950"/>
            <a:ext cx="8032500" cy="8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Black- Scholes - Merton model</a:t>
            </a:r>
            <a:endParaRPr sz="3100"/>
          </a:p>
          <a:p>
            <a:pPr indent="0" lvl="0" marL="0" rtl="0" algn="l">
              <a:spcBef>
                <a:spcPts val="0"/>
              </a:spcBef>
              <a:spcAft>
                <a:spcPts val="0"/>
              </a:spcAft>
              <a:buNone/>
            </a:pPr>
            <a:r>
              <a:t/>
            </a:r>
            <a:endParaRPr/>
          </a:p>
        </p:txBody>
      </p:sp>
      <p:sp>
        <p:nvSpPr>
          <p:cNvPr id="122" name="Google Shape;122;p22"/>
          <p:cNvSpPr txBox="1"/>
          <p:nvPr>
            <p:ph idx="1" type="subTitle"/>
          </p:nvPr>
        </p:nvSpPr>
        <p:spPr>
          <a:xfrm>
            <a:off x="713225" y="2562500"/>
            <a:ext cx="4473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nl" sz="2800">
                <a:solidFill>
                  <a:schemeClr val="lt2"/>
                </a:solidFill>
                <a:latin typeface="Archivo"/>
                <a:ea typeface="Archivo"/>
                <a:cs typeface="Archivo"/>
                <a:sym typeface="Archivo"/>
              </a:rPr>
              <a:t>Leon Eshuijs</a:t>
            </a:r>
            <a:endParaRPr b="0" sz="2800">
              <a:solidFill>
                <a:schemeClr val="lt2"/>
              </a:solidFill>
              <a:latin typeface="Archivo"/>
              <a:ea typeface="Archivo"/>
              <a:cs typeface="Archivo"/>
              <a:sym typeface="Archivo"/>
            </a:endParaRPr>
          </a:p>
          <a:p>
            <a:pPr indent="0" lvl="0" marL="0" rtl="0" algn="l">
              <a:spcBef>
                <a:spcPts val="0"/>
              </a:spcBef>
              <a:spcAft>
                <a:spcPts val="0"/>
              </a:spcAft>
              <a:buNone/>
            </a:pPr>
            <a:r>
              <a:rPr b="0" lang="nl" sz="2800">
                <a:solidFill>
                  <a:schemeClr val="lt2"/>
                </a:solidFill>
                <a:latin typeface="Archivo"/>
                <a:ea typeface="Archivo"/>
                <a:cs typeface="Archivo"/>
                <a:sym typeface="Archivo"/>
              </a:rPr>
              <a:t>Pietro Bicocchi</a:t>
            </a:r>
            <a:endParaRPr b="0" sz="2800">
              <a:solidFill>
                <a:schemeClr val="lt2"/>
              </a:solidFill>
              <a:latin typeface="Archivo"/>
              <a:ea typeface="Archivo"/>
              <a:cs typeface="Archivo"/>
              <a:sym typeface="Archivo"/>
            </a:endParaRPr>
          </a:p>
          <a:p>
            <a:pPr indent="0" lvl="0" marL="0" rtl="0" algn="l">
              <a:spcBef>
                <a:spcPts val="0"/>
              </a:spcBef>
              <a:spcAft>
                <a:spcPts val="0"/>
              </a:spcAft>
              <a:buNone/>
            </a:pPr>
            <a:r>
              <a:rPr b="0" lang="nl" sz="2800">
                <a:solidFill>
                  <a:schemeClr val="lt2"/>
                </a:solidFill>
                <a:latin typeface="Archivo"/>
                <a:ea typeface="Archivo"/>
                <a:cs typeface="Archivo"/>
                <a:sym typeface="Archivo"/>
              </a:rPr>
              <a:t>Forozan Faghiri</a:t>
            </a:r>
            <a:endParaRPr b="0" sz="2800">
              <a:solidFill>
                <a:schemeClr val="lt2"/>
              </a:solidFill>
              <a:latin typeface="Archivo"/>
              <a:ea typeface="Archivo"/>
              <a:cs typeface="Archivo"/>
              <a:sym typeface="Archivo"/>
            </a:endParaRPr>
          </a:p>
          <a:p>
            <a:pPr indent="0" lvl="0" marL="0" rtl="0" algn="l">
              <a:spcBef>
                <a:spcPts val="0"/>
              </a:spcBef>
              <a:spcAft>
                <a:spcPts val="0"/>
              </a:spcAft>
              <a:buNone/>
            </a:pPr>
            <a:r>
              <a:t/>
            </a:r>
            <a:endParaRPr/>
          </a:p>
        </p:txBody>
      </p:sp>
      <p:sp>
        <p:nvSpPr>
          <p:cNvPr id="123" name="Google Shape;123;p22"/>
          <p:cNvSpPr txBox="1"/>
          <p:nvPr>
            <p:ph idx="2" type="subTitle"/>
          </p:nvPr>
        </p:nvSpPr>
        <p:spPr>
          <a:xfrm>
            <a:off x="713225" y="4497888"/>
            <a:ext cx="4473000" cy="4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nl"/>
              <a:t>Final project NM </a:t>
            </a:r>
            <a:br>
              <a:rPr lang="nl"/>
            </a:br>
            <a:r>
              <a:rPr lang="nl"/>
              <a:t>December 2022</a:t>
            </a:r>
            <a:endParaRPr/>
          </a:p>
        </p:txBody>
      </p:sp>
      <p:pic>
        <p:nvPicPr>
          <p:cNvPr id="124" name="Google Shape;124;p22"/>
          <p:cNvPicPr preferRelativeResize="0"/>
          <p:nvPr/>
        </p:nvPicPr>
        <p:blipFill>
          <a:blip r:embed="rId3">
            <a:alphaModFix/>
          </a:blip>
          <a:stretch>
            <a:fillRect/>
          </a:stretch>
        </p:blipFill>
        <p:spPr>
          <a:xfrm>
            <a:off x="5551325" y="2211126"/>
            <a:ext cx="2590800" cy="1762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500" u="sng">
                <a:latin typeface="Open Sans"/>
                <a:ea typeface="Open Sans"/>
                <a:cs typeface="Open Sans"/>
                <a:sym typeface="Open Sans"/>
              </a:rPr>
              <a:t>Summarizing: </a:t>
            </a:r>
            <a:endParaRPr b="1" sz="1500" u="sng">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323850" lvl="0" marL="457200" rtl="0" algn="l">
              <a:spcBef>
                <a:spcPts val="0"/>
              </a:spcBef>
              <a:spcAft>
                <a:spcPts val="0"/>
              </a:spcAft>
              <a:buSzPts val="1500"/>
              <a:buChar char="●"/>
            </a:pPr>
            <a:r>
              <a:rPr lang="nl" sz="1500">
                <a:latin typeface="Open Sans"/>
                <a:ea typeface="Open Sans"/>
                <a:cs typeface="Open Sans"/>
                <a:sym typeface="Open Sans"/>
              </a:rPr>
              <a:t>What we are interested in? </a:t>
            </a:r>
            <a:r>
              <a:rPr b="1" lang="nl" sz="1500">
                <a:latin typeface="Open Sans"/>
                <a:ea typeface="Open Sans"/>
                <a:cs typeface="Open Sans"/>
                <a:sym typeface="Open Sans"/>
              </a:rPr>
              <a:t>Option pricing</a:t>
            </a:r>
            <a:endParaRPr b="1" sz="1500">
              <a:latin typeface="Open Sans"/>
              <a:ea typeface="Open Sans"/>
              <a:cs typeface="Open Sans"/>
              <a:sym typeface="Open Sans"/>
            </a:endParaRPr>
          </a:p>
          <a:p>
            <a:pPr indent="-323850" lvl="0" marL="457200" rtl="0" algn="l">
              <a:spcBef>
                <a:spcPts val="0"/>
              </a:spcBef>
              <a:spcAft>
                <a:spcPts val="0"/>
              </a:spcAft>
              <a:buSzPts val="1500"/>
              <a:buChar char="●"/>
            </a:pPr>
            <a:r>
              <a:rPr lang="nl" sz="1500">
                <a:latin typeface="Open Sans"/>
                <a:ea typeface="Open Sans"/>
                <a:cs typeface="Open Sans"/>
                <a:sym typeface="Open Sans"/>
              </a:rPr>
              <a:t>What type of option? </a:t>
            </a:r>
            <a:r>
              <a:rPr b="1" lang="nl" sz="1500">
                <a:latin typeface="Open Sans"/>
                <a:ea typeface="Open Sans"/>
                <a:cs typeface="Open Sans"/>
                <a:sym typeface="Open Sans"/>
              </a:rPr>
              <a:t>European</a:t>
            </a:r>
            <a:r>
              <a:rPr lang="nl" sz="1500">
                <a:latin typeface="Open Sans"/>
                <a:ea typeface="Open Sans"/>
                <a:cs typeface="Open Sans"/>
                <a:sym typeface="Open Sans"/>
              </a:rPr>
              <a:t> </a:t>
            </a:r>
            <a:r>
              <a:rPr b="1" lang="nl" sz="1500">
                <a:latin typeface="Open Sans"/>
                <a:ea typeface="Open Sans"/>
                <a:cs typeface="Open Sans"/>
                <a:sym typeface="Open Sans"/>
              </a:rPr>
              <a:t>Call option</a:t>
            </a:r>
            <a:r>
              <a:rPr lang="nl" sz="1500">
                <a:latin typeface="Open Sans"/>
                <a:ea typeface="Open Sans"/>
                <a:cs typeface="Open Sans"/>
                <a:sym typeface="Open Sans"/>
              </a:rPr>
              <a:t> ⇑ Bullish market</a:t>
            </a:r>
            <a:endParaRPr sz="1500">
              <a:latin typeface="Open Sans"/>
              <a:ea typeface="Open Sans"/>
              <a:cs typeface="Open Sans"/>
              <a:sym typeface="Open Sans"/>
            </a:endParaRPr>
          </a:p>
          <a:p>
            <a:pPr indent="-323850" lvl="0" marL="457200" rtl="0" algn="l">
              <a:spcBef>
                <a:spcPts val="0"/>
              </a:spcBef>
              <a:spcAft>
                <a:spcPts val="0"/>
              </a:spcAft>
              <a:buSzPts val="1500"/>
              <a:buChar char="●"/>
            </a:pPr>
            <a:r>
              <a:rPr lang="nl" sz="1500">
                <a:latin typeface="Open Sans"/>
                <a:ea typeface="Open Sans"/>
                <a:cs typeface="Open Sans"/>
                <a:sym typeface="Open Sans"/>
              </a:rPr>
              <a:t>When I can exercise the option? (European option) At the </a:t>
            </a:r>
            <a:r>
              <a:rPr b="1" lang="nl" sz="1500">
                <a:latin typeface="Open Sans"/>
                <a:ea typeface="Open Sans"/>
                <a:cs typeface="Open Sans"/>
                <a:sym typeface="Open Sans"/>
              </a:rPr>
              <a:t>expiration time</a:t>
            </a:r>
            <a:r>
              <a:rPr lang="nl" sz="1500">
                <a:latin typeface="Open Sans"/>
                <a:ea typeface="Open Sans"/>
                <a:cs typeface="Open Sans"/>
                <a:sym typeface="Open Sans"/>
              </a:rPr>
              <a:t>, if it's convenient.</a:t>
            </a:r>
            <a:endParaRPr sz="1500">
              <a:latin typeface="Open Sans"/>
              <a:ea typeface="Open Sans"/>
              <a:cs typeface="Open Sans"/>
              <a:sym typeface="Open Sans"/>
            </a:endParaRPr>
          </a:p>
          <a:p>
            <a:pPr indent="-323850" lvl="0" marL="457200" rtl="0" algn="l">
              <a:spcBef>
                <a:spcPts val="0"/>
              </a:spcBef>
              <a:spcAft>
                <a:spcPts val="0"/>
              </a:spcAft>
              <a:buSzPts val="1500"/>
              <a:buChar char="●"/>
            </a:pPr>
            <a:r>
              <a:rPr lang="nl" sz="1500">
                <a:latin typeface="Open Sans"/>
                <a:ea typeface="Open Sans"/>
                <a:cs typeface="Open Sans"/>
                <a:sym typeface="Open Sans"/>
              </a:rPr>
              <a:t>What model do I use to price the option in the meanwhile? </a:t>
            </a:r>
            <a:r>
              <a:rPr b="1" lang="nl" sz="1500">
                <a:latin typeface="Open Sans"/>
                <a:ea typeface="Open Sans"/>
                <a:cs typeface="Open Sans"/>
                <a:sym typeface="Open Sans"/>
              </a:rPr>
              <a:t>Black-Scholes model</a:t>
            </a:r>
            <a:endParaRPr b="1" sz="1500">
              <a:latin typeface="Open Sans"/>
              <a:ea typeface="Open Sans"/>
              <a:cs typeface="Open Sans"/>
              <a:sym typeface="Open Sans"/>
            </a:endParaRPr>
          </a:p>
          <a:p>
            <a:pPr indent="-323850" lvl="0" marL="457200" rtl="0" algn="l">
              <a:spcBef>
                <a:spcPts val="0"/>
              </a:spcBef>
              <a:spcAft>
                <a:spcPts val="0"/>
              </a:spcAft>
              <a:buSzPts val="1500"/>
              <a:buChar char="●"/>
            </a:pPr>
            <a:r>
              <a:rPr lang="nl" sz="1500">
                <a:latin typeface="Open Sans"/>
                <a:ea typeface="Open Sans"/>
                <a:cs typeface="Open Sans"/>
                <a:sym typeface="Open Sans"/>
              </a:rPr>
              <a:t>Why do I need to price the option in the meanwhile? It helps to develope risk-free strategies → buying the underlying asset ≡ </a:t>
            </a:r>
            <a:r>
              <a:rPr b="1" lang="nl" sz="1500">
                <a:latin typeface="Open Sans"/>
                <a:ea typeface="Open Sans"/>
                <a:cs typeface="Open Sans"/>
                <a:sym typeface="Open Sans"/>
              </a:rPr>
              <a:t>Hedging</a:t>
            </a:r>
            <a:endParaRPr b="1" sz="1500">
              <a:latin typeface="Open Sans"/>
              <a:ea typeface="Open Sans"/>
              <a:cs typeface="Open Sans"/>
              <a:sym typeface="Open Sans"/>
            </a:endParaRPr>
          </a:p>
          <a:p>
            <a:pPr indent="0" lvl="0" marL="0" rtl="0" algn="l">
              <a:spcBef>
                <a:spcPts val="0"/>
              </a:spcBef>
              <a:spcAft>
                <a:spcPts val="0"/>
              </a:spcAft>
              <a:buNone/>
            </a:pPr>
            <a:r>
              <a:t/>
            </a:r>
            <a:endParaRPr/>
          </a:p>
        </p:txBody>
      </p:sp>
      <p:sp>
        <p:nvSpPr>
          <p:cNvPr id="196" name="Google Shape;196;p31"/>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Black–Scholes model</a:t>
            </a:r>
            <a:endParaRPr/>
          </a:p>
          <a:p>
            <a:pPr indent="0" lvl="0" marL="0" rtl="0" algn="l">
              <a:spcBef>
                <a:spcPts val="0"/>
              </a:spcBef>
              <a:spcAft>
                <a:spcPts val="0"/>
              </a:spcAft>
              <a:buNone/>
            </a:pPr>
            <a:r>
              <a:t/>
            </a:r>
            <a:endParaRPr/>
          </a:p>
        </p:txBody>
      </p:sp>
      <p:sp>
        <p:nvSpPr>
          <p:cNvPr id="197" name="Google Shape;19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nl" sz="1500">
                <a:latin typeface="Open Sans"/>
                <a:ea typeface="Open Sans"/>
                <a:cs typeface="Open Sans"/>
                <a:sym typeface="Open Sans"/>
              </a:rPr>
              <a:t>Analytical vs Numerical solutions</a:t>
            </a:r>
            <a:endParaRPr b="1"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b="1" lang="nl" sz="1500">
                <a:latin typeface="Open Sans"/>
                <a:ea typeface="Open Sans"/>
                <a:cs typeface="Open Sans"/>
                <a:sym typeface="Open Sans"/>
              </a:rPr>
              <a:t>Analytical:</a:t>
            </a:r>
            <a:r>
              <a:rPr lang="nl" sz="1500">
                <a:latin typeface="Open Sans"/>
                <a:ea typeface="Open Sans"/>
                <a:cs typeface="Open Sans"/>
                <a:sym typeface="Open Sans"/>
              </a:rPr>
              <a:t> ∃ an analytical solution.</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b="1" lang="nl" sz="1500">
                <a:latin typeface="Open Sans"/>
                <a:ea typeface="Open Sans"/>
                <a:cs typeface="Open Sans"/>
                <a:sym typeface="Open Sans"/>
              </a:rPr>
              <a:t>Numerical:</a:t>
            </a:r>
            <a:r>
              <a:rPr lang="nl" sz="1500">
                <a:latin typeface="Open Sans"/>
                <a:ea typeface="Open Sans"/>
                <a:cs typeface="Open Sans"/>
                <a:sym typeface="Open Sans"/>
              </a:rPr>
              <a:t> we aim to integrate the PDE numerically using different techniques.</a:t>
            </a:r>
            <a:endParaRPr b="1" sz="1500">
              <a:latin typeface="Open Sans"/>
              <a:ea typeface="Open Sans"/>
              <a:cs typeface="Open Sans"/>
              <a:sym typeface="Open Sans"/>
            </a:endParaRPr>
          </a:p>
        </p:txBody>
      </p:sp>
      <p:sp>
        <p:nvSpPr>
          <p:cNvPr id="203" name="Google Shape;203;p32"/>
          <p:cNvSpPr txBox="1"/>
          <p:nvPr>
            <p:ph type="title"/>
          </p:nvPr>
        </p:nvSpPr>
        <p:spPr>
          <a:xfrm>
            <a:off x="720000" y="338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Black-Scholes Model: Solutions</a:t>
            </a:r>
            <a:endParaRPr/>
          </a:p>
        </p:txBody>
      </p:sp>
      <p:sp>
        <p:nvSpPr>
          <p:cNvPr id="204" name="Google Shape;20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05" name="Google Shape;205;p32"/>
          <p:cNvPicPr preferRelativeResize="0"/>
          <p:nvPr/>
        </p:nvPicPr>
        <p:blipFill>
          <a:blip r:embed="rId3">
            <a:alphaModFix/>
          </a:blip>
          <a:stretch>
            <a:fillRect/>
          </a:stretch>
        </p:blipFill>
        <p:spPr>
          <a:xfrm>
            <a:off x="1400925" y="2094300"/>
            <a:ext cx="4940123" cy="288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nl" sz="1500">
                <a:latin typeface="Open Sans"/>
                <a:ea typeface="Open Sans"/>
                <a:cs typeface="Open Sans"/>
                <a:sym typeface="Open Sans"/>
              </a:rPr>
              <a:t>The analytical solution of this model is called the Black-Scholes-Merton option pricing formula. It is long, ugly, and confusing. It doesn’t even give an intuition for pricing options. The derivation of it is so difficult that Scholes and Merton received a</a:t>
            </a:r>
            <a:r>
              <a:rPr b="1" lang="nl" sz="1500">
                <a:latin typeface="Open Sans"/>
                <a:ea typeface="Open Sans"/>
                <a:cs typeface="Open Sans"/>
                <a:sym typeface="Open Sans"/>
              </a:rPr>
              <a:t> Nobel prize </a:t>
            </a:r>
            <a:r>
              <a:rPr lang="nl" sz="1500">
                <a:latin typeface="Open Sans"/>
                <a:ea typeface="Open Sans"/>
                <a:cs typeface="Open Sans"/>
                <a:sym typeface="Open Sans"/>
              </a:rPr>
              <a:t>for it in 1997 (Black died in 1995). It relies on the Feynman-Kac theorem and risk-neutral measures, but I will not get into it.</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nl" sz="1500">
                <a:latin typeface="Open Sans"/>
                <a:ea typeface="Open Sans"/>
                <a:cs typeface="Open Sans"/>
                <a:sym typeface="Open Sans"/>
              </a:rPr>
              <a:t>Solution</a:t>
            </a:r>
            <a:r>
              <a:rPr lang="nl" sz="1500">
                <a:latin typeface="Open Sans"/>
                <a:ea typeface="Open Sans"/>
                <a:cs typeface="Open Sans"/>
                <a:sym typeface="Open Sans"/>
              </a:rPr>
              <a:t> for both the </a:t>
            </a:r>
            <a:r>
              <a:rPr b="1" lang="nl" sz="1500">
                <a:latin typeface="Open Sans"/>
                <a:ea typeface="Open Sans"/>
                <a:cs typeface="Open Sans"/>
                <a:sym typeface="Open Sans"/>
              </a:rPr>
              <a:t>put</a:t>
            </a:r>
            <a:r>
              <a:rPr lang="nl" sz="1500">
                <a:latin typeface="Open Sans"/>
                <a:ea typeface="Open Sans"/>
                <a:cs typeface="Open Sans"/>
                <a:sym typeface="Open Sans"/>
              </a:rPr>
              <a:t> and the </a:t>
            </a:r>
            <a:r>
              <a:rPr b="1" lang="nl" sz="1500">
                <a:latin typeface="Open Sans"/>
                <a:ea typeface="Open Sans"/>
                <a:cs typeface="Open Sans"/>
                <a:sym typeface="Open Sans"/>
              </a:rPr>
              <a:t>call </a:t>
            </a:r>
            <a:r>
              <a:rPr lang="nl" sz="1500">
                <a:latin typeface="Open Sans"/>
                <a:ea typeface="Open Sans"/>
                <a:cs typeface="Open Sans"/>
                <a:sym typeface="Open Sans"/>
              </a:rPr>
              <a:t>is given below:</a:t>
            </a:r>
            <a:endParaRPr sz="1500">
              <a:latin typeface="Open Sans"/>
              <a:ea typeface="Open Sans"/>
              <a:cs typeface="Open Sans"/>
              <a:sym typeface="Open Sans"/>
            </a:endParaRPr>
          </a:p>
        </p:txBody>
      </p:sp>
      <p:sp>
        <p:nvSpPr>
          <p:cNvPr id="211" name="Google Shape;211;p33"/>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Analytical solution</a:t>
            </a:r>
            <a:endParaRPr/>
          </a:p>
          <a:p>
            <a:pPr indent="0" lvl="0" marL="0" rtl="0" algn="l">
              <a:spcBef>
                <a:spcPts val="0"/>
              </a:spcBef>
              <a:spcAft>
                <a:spcPts val="0"/>
              </a:spcAft>
              <a:buNone/>
            </a:pPr>
            <a:r>
              <a:t/>
            </a:r>
            <a:endParaRPr/>
          </a:p>
        </p:txBody>
      </p:sp>
      <p:sp>
        <p:nvSpPr>
          <p:cNvPr id="212" name="Google Shape;21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13" name="Google Shape;213;p33"/>
          <p:cNvPicPr preferRelativeResize="0"/>
          <p:nvPr/>
        </p:nvPicPr>
        <p:blipFill>
          <a:blip r:embed="rId3">
            <a:alphaModFix/>
          </a:blip>
          <a:stretch>
            <a:fillRect/>
          </a:stretch>
        </p:blipFill>
        <p:spPr>
          <a:xfrm>
            <a:off x="1905400" y="2668750"/>
            <a:ext cx="4810675" cy="2147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idx="1" type="body"/>
          </p:nvPr>
        </p:nvSpPr>
        <p:spPr>
          <a:xfrm>
            <a:off x="6068700" y="1291250"/>
            <a:ext cx="2355300" cy="3109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t, sigma fixed</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call option</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nl" sz="1500">
                <a:latin typeface="Open Sans"/>
                <a:ea typeface="Open Sans"/>
                <a:cs typeface="Open Sans"/>
                <a:sym typeface="Open Sans"/>
              </a:rPr>
              <a:t>S ⇑ V ⇑</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nl" sz="1500">
                <a:latin typeface="Open Sans"/>
                <a:ea typeface="Open Sans"/>
                <a:cs typeface="Open Sans"/>
                <a:sym typeface="Open Sans"/>
              </a:rPr>
              <a:t>S ⇓ V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put option </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nl" sz="1500">
                <a:latin typeface="Open Sans"/>
                <a:ea typeface="Open Sans"/>
                <a:cs typeface="Open Sans"/>
                <a:sym typeface="Open Sans"/>
              </a:rPr>
              <a:t>S ⇑ V ⇓</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nl" sz="1500">
                <a:latin typeface="Open Sans"/>
                <a:ea typeface="Open Sans"/>
                <a:cs typeface="Open Sans"/>
                <a:sym typeface="Open Sans"/>
              </a:rPr>
              <a:t>S ⇓ V ⇑ </a:t>
            </a:r>
            <a:endParaRPr sz="1500">
              <a:latin typeface="Open Sans"/>
              <a:ea typeface="Open Sans"/>
              <a:cs typeface="Open Sans"/>
              <a:sym typeface="Open Sans"/>
            </a:endParaRPr>
          </a:p>
        </p:txBody>
      </p:sp>
      <p:sp>
        <p:nvSpPr>
          <p:cNvPr id="219" name="Google Shape;219;p34"/>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Analytical solution: stock dependence</a:t>
            </a:r>
            <a:endParaRPr/>
          </a:p>
          <a:p>
            <a:pPr indent="0" lvl="0" marL="0" rtl="0" algn="l">
              <a:spcBef>
                <a:spcPts val="0"/>
              </a:spcBef>
              <a:spcAft>
                <a:spcPts val="0"/>
              </a:spcAft>
              <a:buNone/>
            </a:pPr>
            <a:r>
              <a:t/>
            </a:r>
            <a:endParaRPr/>
          </a:p>
        </p:txBody>
      </p:sp>
      <p:sp>
        <p:nvSpPr>
          <p:cNvPr id="220" name="Google Shape;22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21" name="Google Shape;221;p34"/>
          <p:cNvPicPr preferRelativeResize="0"/>
          <p:nvPr/>
        </p:nvPicPr>
        <p:blipFill>
          <a:blip r:embed="rId3">
            <a:alphaModFix/>
          </a:blip>
          <a:stretch>
            <a:fillRect/>
          </a:stretch>
        </p:blipFill>
        <p:spPr>
          <a:xfrm>
            <a:off x="720000" y="1089550"/>
            <a:ext cx="4792190" cy="351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27" name="Google Shape;227;p35"/>
          <p:cNvPicPr preferRelativeResize="0"/>
          <p:nvPr/>
        </p:nvPicPr>
        <p:blipFill>
          <a:blip r:embed="rId3">
            <a:alphaModFix/>
          </a:blip>
          <a:stretch>
            <a:fillRect/>
          </a:stretch>
        </p:blipFill>
        <p:spPr>
          <a:xfrm>
            <a:off x="2250925" y="0"/>
            <a:ext cx="4160234" cy="509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idx="1" type="body"/>
          </p:nvPr>
        </p:nvSpPr>
        <p:spPr>
          <a:xfrm>
            <a:off x="6068700" y="1291250"/>
            <a:ext cx="2355300" cy="3109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t, S is fixed</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call, put option</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nl" sz="1500">
                <a:latin typeface="Open Sans"/>
                <a:ea typeface="Open Sans"/>
                <a:cs typeface="Open Sans"/>
                <a:sym typeface="Open Sans"/>
              </a:rPr>
              <a:t>sigma ⇑ V ⇑</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a:buChar char="○"/>
            </a:pPr>
            <a:r>
              <a:rPr lang="nl" sz="1500">
                <a:latin typeface="Open Sans"/>
                <a:ea typeface="Open Sans"/>
                <a:cs typeface="Open Sans"/>
                <a:sym typeface="Open Sans"/>
              </a:rPr>
              <a:t>sigma ⇓ V ⇓</a:t>
            </a:r>
            <a:endParaRPr sz="1500">
              <a:latin typeface="Open Sans"/>
              <a:ea typeface="Open Sans"/>
              <a:cs typeface="Open Sans"/>
              <a:sym typeface="Open Sans"/>
            </a:endParaRPr>
          </a:p>
          <a:p>
            <a:pPr indent="0" lvl="0" marL="457200" rtl="0" algn="l">
              <a:spcBef>
                <a:spcPts val="1600"/>
              </a:spcBef>
              <a:spcAft>
                <a:spcPts val="0"/>
              </a:spcAft>
              <a:buNone/>
            </a:pPr>
            <a:r>
              <a:t/>
            </a:r>
            <a:endParaRPr sz="1500">
              <a:latin typeface="Open Sans"/>
              <a:ea typeface="Open Sans"/>
              <a:cs typeface="Open Sans"/>
              <a:sym typeface="Open Sans"/>
            </a:endParaRPr>
          </a:p>
        </p:txBody>
      </p:sp>
      <p:sp>
        <p:nvSpPr>
          <p:cNvPr id="233" name="Google Shape;233;p36"/>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Analytical solution: volatility dependence</a:t>
            </a:r>
            <a:endParaRPr/>
          </a:p>
          <a:p>
            <a:pPr indent="0" lvl="0" marL="0" rtl="0" algn="l">
              <a:spcBef>
                <a:spcPts val="0"/>
              </a:spcBef>
              <a:spcAft>
                <a:spcPts val="0"/>
              </a:spcAft>
              <a:buNone/>
            </a:pPr>
            <a:r>
              <a:t/>
            </a:r>
            <a:endParaRPr/>
          </a:p>
        </p:txBody>
      </p:sp>
      <p:sp>
        <p:nvSpPr>
          <p:cNvPr id="234" name="Google Shape;23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35" name="Google Shape;235;p36"/>
          <p:cNvPicPr preferRelativeResize="0"/>
          <p:nvPr/>
        </p:nvPicPr>
        <p:blipFill>
          <a:blip r:embed="rId3">
            <a:alphaModFix/>
          </a:blip>
          <a:stretch>
            <a:fillRect/>
          </a:stretch>
        </p:blipFill>
        <p:spPr>
          <a:xfrm>
            <a:off x="592975" y="1047000"/>
            <a:ext cx="5183100" cy="3799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1" name="Google Shape;24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42" name="Google Shape;242;p37"/>
          <p:cNvPicPr preferRelativeResize="0"/>
          <p:nvPr/>
        </p:nvPicPr>
        <p:blipFill>
          <a:blip r:embed="rId3">
            <a:alphaModFix/>
          </a:blip>
          <a:stretch>
            <a:fillRect/>
          </a:stretch>
        </p:blipFill>
        <p:spPr>
          <a:xfrm>
            <a:off x="2075525" y="37500"/>
            <a:ext cx="4136350" cy="506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8"/>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Call option</a:t>
            </a:r>
            <a:endParaRPr/>
          </a:p>
        </p:txBody>
      </p:sp>
      <p:sp>
        <p:nvSpPr>
          <p:cNvPr id="249" name="Google Shape;24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50" name="Google Shape;250;p38"/>
          <p:cNvPicPr preferRelativeResize="0"/>
          <p:nvPr/>
        </p:nvPicPr>
        <p:blipFill>
          <a:blip r:embed="rId3">
            <a:alphaModFix/>
          </a:blip>
          <a:stretch>
            <a:fillRect/>
          </a:stretch>
        </p:blipFill>
        <p:spPr>
          <a:xfrm>
            <a:off x="720000" y="822825"/>
            <a:ext cx="6127575" cy="4031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9"/>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Put option</a:t>
            </a:r>
            <a:endParaRPr/>
          </a:p>
        </p:txBody>
      </p:sp>
      <p:sp>
        <p:nvSpPr>
          <p:cNvPr id="257" name="Google Shape;25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58" name="Google Shape;258;p39"/>
          <p:cNvPicPr preferRelativeResize="0"/>
          <p:nvPr/>
        </p:nvPicPr>
        <p:blipFill>
          <a:blip r:embed="rId3">
            <a:alphaModFix/>
          </a:blip>
          <a:stretch>
            <a:fillRect/>
          </a:stretch>
        </p:blipFill>
        <p:spPr>
          <a:xfrm>
            <a:off x="626673" y="910950"/>
            <a:ext cx="5986801" cy="3981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idx="1" type="body"/>
          </p:nvPr>
        </p:nvSpPr>
        <p:spPr>
          <a:xfrm>
            <a:off x="720000" y="1167475"/>
            <a:ext cx="7704000" cy="3434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ExtraBold"/>
              <a:buChar char="●"/>
            </a:pPr>
            <a:r>
              <a:rPr lang="nl" sz="2000">
                <a:latin typeface="Open Sans ExtraBold"/>
                <a:ea typeface="Open Sans ExtraBold"/>
                <a:cs typeface="Open Sans ExtraBold"/>
                <a:sym typeface="Open Sans ExtraBold"/>
              </a:rPr>
              <a:t>explicit method</a:t>
            </a:r>
            <a:endParaRPr sz="2000">
              <a:latin typeface="Open Sans ExtraBold"/>
              <a:ea typeface="Open Sans ExtraBold"/>
              <a:cs typeface="Open Sans ExtraBold"/>
              <a:sym typeface="Open Sans ExtraBold"/>
            </a:endParaRPr>
          </a:p>
          <a:p>
            <a:pPr indent="-355600" lvl="0" marL="457200" rtl="0" algn="l">
              <a:spcBef>
                <a:spcPts val="0"/>
              </a:spcBef>
              <a:spcAft>
                <a:spcPts val="0"/>
              </a:spcAft>
              <a:buSzPts val="2000"/>
              <a:buFont typeface="Open Sans ExtraBold"/>
              <a:buChar char="●"/>
            </a:pPr>
            <a:r>
              <a:rPr lang="nl" sz="2000">
                <a:latin typeface="Open Sans ExtraBold"/>
                <a:ea typeface="Open Sans ExtraBold"/>
                <a:cs typeface="Open Sans ExtraBold"/>
                <a:sym typeface="Open Sans ExtraBold"/>
              </a:rPr>
              <a:t>implicit method</a:t>
            </a:r>
            <a:endParaRPr sz="2000">
              <a:latin typeface="Open Sans ExtraBold"/>
              <a:ea typeface="Open Sans ExtraBold"/>
              <a:cs typeface="Open Sans ExtraBold"/>
              <a:sym typeface="Open Sans ExtraBold"/>
            </a:endParaRPr>
          </a:p>
        </p:txBody>
      </p:sp>
      <p:sp>
        <p:nvSpPr>
          <p:cNvPr id="264" name="Google Shape;264;p40"/>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a:t>Numerical solutions</a:t>
            </a:r>
            <a:endParaRPr/>
          </a:p>
        </p:txBody>
      </p:sp>
      <p:sp>
        <p:nvSpPr>
          <p:cNvPr id="265" name="Google Shape;26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p>
          <a:p>
            <a:pPr indent="-355600" lvl="0" marL="457200" rtl="0" algn="l">
              <a:lnSpc>
                <a:spcPct val="115000"/>
              </a:lnSpc>
              <a:spcBef>
                <a:spcPts val="0"/>
              </a:spcBef>
              <a:spcAft>
                <a:spcPts val="0"/>
              </a:spcAft>
              <a:buSzPts val="2000"/>
              <a:buChar char="●"/>
            </a:pPr>
            <a:r>
              <a:rPr lang="nl" sz="2000"/>
              <a:t>What are options?</a:t>
            </a:r>
            <a:endParaRPr sz="2000"/>
          </a:p>
          <a:p>
            <a:pPr indent="-355600" lvl="0" marL="457200" rtl="0" algn="l">
              <a:lnSpc>
                <a:spcPct val="115000"/>
              </a:lnSpc>
              <a:spcBef>
                <a:spcPts val="0"/>
              </a:spcBef>
              <a:spcAft>
                <a:spcPts val="0"/>
              </a:spcAft>
              <a:buSzPts val="2000"/>
              <a:buChar char="●"/>
            </a:pPr>
            <a:r>
              <a:rPr lang="nl" sz="2000"/>
              <a:t>The Black-Scholes: PDE</a:t>
            </a:r>
            <a:endParaRPr sz="2000"/>
          </a:p>
          <a:p>
            <a:pPr indent="-355600" lvl="0" marL="457200" rtl="0" algn="l">
              <a:lnSpc>
                <a:spcPct val="115000"/>
              </a:lnSpc>
              <a:spcBef>
                <a:spcPts val="0"/>
              </a:spcBef>
              <a:spcAft>
                <a:spcPts val="0"/>
              </a:spcAft>
              <a:buSzPts val="2000"/>
              <a:buChar char="●"/>
            </a:pPr>
            <a:r>
              <a:rPr lang="nl" sz="2000"/>
              <a:t>Analytical Solution </a:t>
            </a:r>
            <a:endParaRPr sz="2000"/>
          </a:p>
          <a:p>
            <a:pPr indent="-355600" lvl="0" marL="457200" rtl="0" algn="l">
              <a:lnSpc>
                <a:spcPct val="115000"/>
              </a:lnSpc>
              <a:spcBef>
                <a:spcPts val="0"/>
              </a:spcBef>
              <a:spcAft>
                <a:spcPts val="0"/>
              </a:spcAft>
              <a:buSzPts val="2000"/>
              <a:buChar char="●"/>
            </a:pPr>
            <a:r>
              <a:rPr lang="nl" sz="2000"/>
              <a:t>Numerical Solution:</a:t>
            </a:r>
            <a:endParaRPr sz="2000"/>
          </a:p>
          <a:p>
            <a:pPr indent="-355600" lvl="1" marL="914400" rtl="0" algn="l">
              <a:lnSpc>
                <a:spcPct val="115000"/>
              </a:lnSpc>
              <a:spcBef>
                <a:spcPts val="0"/>
              </a:spcBef>
              <a:spcAft>
                <a:spcPts val="0"/>
              </a:spcAft>
              <a:buSzPts val="2000"/>
              <a:buChar char="○"/>
            </a:pPr>
            <a:r>
              <a:rPr lang="nl" sz="2000"/>
              <a:t>Explicit</a:t>
            </a:r>
            <a:endParaRPr sz="2000"/>
          </a:p>
          <a:p>
            <a:pPr indent="-355600" lvl="1" marL="914400" rtl="0" algn="l">
              <a:lnSpc>
                <a:spcPct val="115000"/>
              </a:lnSpc>
              <a:spcBef>
                <a:spcPts val="0"/>
              </a:spcBef>
              <a:spcAft>
                <a:spcPts val="0"/>
              </a:spcAft>
              <a:buSzPts val="2000"/>
              <a:buChar char="○"/>
            </a:pPr>
            <a:r>
              <a:rPr lang="nl" sz="2000"/>
              <a:t>Implicit</a:t>
            </a:r>
            <a:endParaRPr sz="2000"/>
          </a:p>
          <a:p>
            <a:pPr indent="-355600" lvl="0" marL="457200" rtl="0" algn="l">
              <a:lnSpc>
                <a:spcPct val="115000"/>
              </a:lnSpc>
              <a:spcBef>
                <a:spcPts val="0"/>
              </a:spcBef>
              <a:spcAft>
                <a:spcPts val="0"/>
              </a:spcAft>
              <a:buSzPts val="2000"/>
              <a:buChar char="●"/>
            </a:pPr>
            <a:r>
              <a:rPr lang="nl" sz="2000"/>
              <a:t>Results and comparison</a:t>
            </a:r>
            <a:endParaRPr sz="2000"/>
          </a:p>
          <a:p>
            <a:pPr indent="-355600" lvl="0" marL="457200" rtl="0" algn="l">
              <a:lnSpc>
                <a:spcPct val="115000"/>
              </a:lnSpc>
              <a:spcBef>
                <a:spcPts val="0"/>
              </a:spcBef>
              <a:spcAft>
                <a:spcPts val="0"/>
              </a:spcAft>
              <a:buSzPts val="2000"/>
              <a:buChar char="●"/>
            </a:pPr>
            <a:r>
              <a:rPr lang="nl" sz="2000"/>
              <a:t>Conclusion</a:t>
            </a:r>
            <a:endParaRPr sz="2000"/>
          </a:p>
        </p:txBody>
      </p:sp>
      <p:sp>
        <p:nvSpPr>
          <p:cNvPr id="130" name="Google Shape;130;p23"/>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Overview</a:t>
            </a:r>
            <a:endParaRPr/>
          </a:p>
        </p:txBody>
      </p:sp>
      <p:sp>
        <p:nvSpPr>
          <p:cNvPr id="131" name="Google Shape;13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32" name="Google Shape;132;p23"/>
          <p:cNvPicPr preferRelativeResize="0"/>
          <p:nvPr/>
        </p:nvPicPr>
        <p:blipFill>
          <a:blip r:embed="rId3">
            <a:alphaModFix/>
          </a:blip>
          <a:stretch>
            <a:fillRect/>
          </a:stretch>
        </p:blipFill>
        <p:spPr>
          <a:xfrm>
            <a:off x="5072895" y="1784320"/>
            <a:ext cx="3394125" cy="2196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nl" sz="1500">
                <a:latin typeface="Open Sans"/>
                <a:ea typeface="Open Sans"/>
                <a:cs typeface="Open Sans"/>
                <a:sym typeface="Open Sans"/>
              </a:rPr>
              <a:t>Grid</a:t>
            </a:r>
            <a:endParaRPr b="1"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nl" sz="1500">
                <a:latin typeface="Open Sans"/>
                <a:ea typeface="Open Sans"/>
                <a:cs typeface="Open Sans"/>
                <a:sym typeface="Open Sans"/>
              </a:rPr>
              <a:t>Boundary conditions</a:t>
            </a:r>
            <a:endParaRPr b="1"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nl" sz="1500">
                <a:latin typeface="Open Sans"/>
                <a:ea typeface="Open Sans"/>
                <a:cs typeface="Open Sans"/>
                <a:sym typeface="Open Sans"/>
              </a:rPr>
              <a:t>Derivative estimation - Discretization</a:t>
            </a:r>
            <a:endParaRPr b="1"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b="1" lang="nl" sz="1500">
                <a:latin typeface="Open Sans"/>
                <a:ea typeface="Open Sans"/>
                <a:cs typeface="Open Sans"/>
                <a:sym typeface="Open Sans"/>
              </a:rPr>
              <a:t>Building the solver (Explicit)</a:t>
            </a:r>
            <a:endParaRPr b="1" sz="1500">
              <a:latin typeface="Open Sans"/>
              <a:ea typeface="Open Sans"/>
              <a:cs typeface="Open Sans"/>
              <a:sym typeface="Open Sans"/>
            </a:endParaRPr>
          </a:p>
        </p:txBody>
      </p:sp>
      <p:sp>
        <p:nvSpPr>
          <p:cNvPr id="271" name="Google Shape;271;p41"/>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Explicit finite difference method</a:t>
            </a:r>
            <a:endParaRPr/>
          </a:p>
          <a:p>
            <a:pPr indent="0" lvl="0" marL="0" rtl="0" algn="l">
              <a:spcBef>
                <a:spcPts val="0"/>
              </a:spcBef>
              <a:spcAft>
                <a:spcPts val="0"/>
              </a:spcAft>
              <a:buNone/>
            </a:pPr>
            <a:r>
              <a:t/>
            </a:r>
            <a:endParaRPr/>
          </a:p>
        </p:txBody>
      </p:sp>
      <p:sp>
        <p:nvSpPr>
          <p:cNvPr id="272" name="Google Shape;272;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2"/>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Explicit finite difference method: the grid</a:t>
            </a:r>
            <a:endParaRPr/>
          </a:p>
        </p:txBody>
      </p:sp>
      <p:sp>
        <p:nvSpPr>
          <p:cNvPr id="279" name="Google Shape;27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80" name="Google Shape;280;p42"/>
          <p:cNvPicPr preferRelativeResize="0"/>
          <p:nvPr/>
        </p:nvPicPr>
        <p:blipFill>
          <a:blip r:embed="rId3">
            <a:alphaModFix/>
          </a:blip>
          <a:stretch>
            <a:fillRect/>
          </a:stretch>
        </p:blipFill>
        <p:spPr>
          <a:xfrm>
            <a:off x="1996841" y="910950"/>
            <a:ext cx="4707851" cy="3923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Light"/>
              <a:buChar char="●"/>
            </a:pPr>
            <a:r>
              <a:rPr lang="nl" sz="1500">
                <a:latin typeface="Open Sans"/>
                <a:ea typeface="Open Sans"/>
                <a:cs typeface="Open Sans"/>
                <a:sym typeface="Open Sans"/>
              </a:rPr>
              <a:t>Since in our boundary conditions we have the last boundary of the grid, we </a:t>
            </a:r>
            <a:r>
              <a:rPr b="1" lang="nl" sz="1500">
                <a:latin typeface="Open Sans"/>
                <a:ea typeface="Open Sans"/>
                <a:cs typeface="Open Sans"/>
                <a:sym typeface="Open Sans"/>
              </a:rPr>
              <a:t>simulate the equation backward</a:t>
            </a:r>
            <a:endParaRPr b="1" sz="1500">
              <a:latin typeface="Open Sans"/>
              <a:ea typeface="Open Sans"/>
              <a:cs typeface="Open Sans"/>
              <a:sym typeface="Open Sans"/>
            </a:endParaRPr>
          </a:p>
        </p:txBody>
      </p:sp>
      <p:sp>
        <p:nvSpPr>
          <p:cNvPr id="286" name="Google Shape;286;p43"/>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Boundary conditions</a:t>
            </a:r>
            <a:endParaRPr/>
          </a:p>
        </p:txBody>
      </p:sp>
      <p:sp>
        <p:nvSpPr>
          <p:cNvPr id="287" name="Google Shape;28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88" name="Google Shape;288;p43"/>
          <p:cNvPicPr preferRelativeResize="0"/>
          <p:nvPr/>
        </p:nvPicPr>
        <p:blipFill>
          <a:blip r:embed="rId3">
            <a:alphaModFix/>
          </a:blip>
          <a:stretch>
            <a:fillRect/>
          </a:stretch>
        </p:blipFill>
        <p:spPr>
          <a:xfrm>
            <a:off x="834349" y="1995550"/>
            <a:ext cx="6946751" cy="142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Light"/>
              <a:buChar char="●"/>
            </a:pPr>
            <a:r>
              <a:rPr lang="nl" sz="1500">
                <a:latin typeface="Open Sans"/>
                <a:ea typeface="Open Sans"/>
                <a:cs typeface="Open Sans"/>
                <a:sym typeface="Open Sans"/>
              </a:rPr>
              <a:t>C</a:t>
            </a:r>
            <a:r>
              <a:rPr lang="nl" sz="1500">
                <a:latin typeface="Open Sans"/>
                <a:ea typeface="Open Sans"/>
                <a:cs typeface="Open Sans"/>
                <a:sym typeface="Open Sans"/>
              </a:rPr>
              <a:t>entral difference estimates for S derivatives</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Light"/>
              <a:buChar char="○"/>
            </a:pPr>
            <a:r>
              <a:rPr lang="nl" sz="1500">
                <a:latin typeface="Open Sans"/>
                <a:ea typeface="Open Sans"/>
                <a:cs typeface="Open Sans"/>
                <a:sym typeface="Open Sans"/>
              </a:rPr>
              <a:t>Central difference for a first order derivative (Δ) is a second order method O(δS^2)</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Light"/>
              <a:buChar char="○"/>
            </a:pPr>
            <a:r>
              <a:rPr lang="nl" sz="1500">
                <a:latin typeface="Open Sans"/>
                <a:ea typeface="Open Sans"/>
                <a:cs typeface="Open Sans"/>
                <a:sym typeface="Open Sans"/>
              </a:rPr>
              <a:t>Central difference for the second order derivative (Γ) is a second order method O(δS^2)</a:t>
            </a:r>
            <a:endParaRPr sz="1500">
              <a:latin typeface="Open Sans"/>
              <a:ea typeface="Open Sans"/>
              <a:cs typeface="Open Sans"/>
              <a:sym typeface="Open Sans"/>
            </a:endParaRPr>
          </a:p>
          <a:p>
            <a:pPr indent="0" lvl="0" marL="914400" rtl="0" algn="l">
              <a:spcBef>
                <a:spcPts val="16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Open Sans Light"/>
              <a:buChar char="●"/>
            </a:pPr>
            <a:r>
              <a:rPr lang="nl" sz="1500">
                <a:latin typeface="Open Sans"/>
                <a:ea typeface="Open Sans"/>
                <a:cs typeface="Open Sans"/>
                <a:sym typeface="Open Sans"/>
              </a:rPr>
              <a:t>Backward difference for time derivatives</a:t>
            </a:r>
            <a:endParaRPr sz="1500">
              <a:latin typeface="Open Sans"/>
              <a:ea typeface="Open Sans"/>
              <a:cs typeface="Open Sans"/>
              <a:sym typeface="Open Sans"/>
            </a:endParaRPr>
          </a:p>
          <a:p>
            <a:pPr indent="-323850" lvl="1" marL="914400" rtl="0" algn="l">
              <a:spcBef>
                <a:spcPts val="0"/>
              </a:spcBef>
              <a:spcAft>
                <a:spcPts val="0"/>
              </a:spcAft>
              <a:buSzPts val="1500"/>
              <a:buFont typeface="Open Sans Light"/>
              <a:buChar char="○"/>
            </a:pPr>
            <a:r>
              <a:rPr lang="nl" sz="1500">
                <a:latin typeface="Open Sans"/>
                <a:ea typeface="Open Sans"/>
                <a:cs typeface="Open Sans"/>
                <a:sym typeface="Open Sans"/>
              </a:rPr>
              <a:t>First order method in time</a:t>
            </a:r>
            <a:endParaRPr sz="1500">
              <a:latin typeface="Open Sans"/>
              <a:ea typeface="Open Sans"/>
              <a:cs typeface="Open Sans"/>
              <a:sym typeface="Open Sans"/>
            </a:endParaRPr>
          </a:p>
        </p:txBody>
      </p:sp>
      <p:sp>
        <p:nvSpPr>
          <p:cNvPr id="294" name="Google Shape;294;p44"/>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Derivative estimation</a:t>
            </a:r>
            <a:endParaRPr/>
          </a:p>
        </p:txBody>
      </p:sp>
      <p:sp>
        <p:nvSpPr>
          <p:cNvPr id="295" name="Google Shape;29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296" name="Google Shape;296;p44"/>
          <p:cNvPicPr preferRelativeResize="0"/>
          <p:nvPr/>
        </p:nvPicPr>
        <p:blipFill>
          <a:blip r:embed="rId3">
            <a:alphaModFix/>
          </a:blip>
          <a:stretch>
            <a:fillRect/>
          </a:stretch>
        </p:blipFill>
        <p:spPr>
          <a:xfrm>
            <a:off x="1495425" y="2472613"/>
            <a:ext cx="3076575" cy="1038225"/>
          </a:xfrm>
          <a:prstGeom prst="rect">
            <a:avLst/>
          </a:prstGeom>
          <a:noFill/>
          <a:ln>
            <a:noFill/>
          </a:ln>
        </p:spPr>
      </p:pic>
      <p:pic>
        <p:nvPicPr>
          <p:cNvPr id="297" name="Google Shape;297;p44"/>
          <p:cNvPicPr preferRelativeResize="0"/>
          <p:nvPr/>
        </p:nvPicPr>
        <p:blipFill>
          <a:blip r:embed="rId4">
            <a:alphaModFix/>
          </a:blip>
          <a:stretch>
            <a:fillRect/>
          </a:stretch>
        </p:blipFill>
        <p:spPr>
          <a:xfrm>
            <a:off x="5692375" y="3751300"/>
            <a:ext cx="2282900" cy="4918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Light"/>
              <a:buChar char="●"/>
            </a:pPr>
            <a:r>
              <a:rPr lang="nl" sz="1500">
                <a:latin typeface="Open Sans"/>
                <a:ea typeface="Open Sans"/>
                <a:cs typeface="Open Sans"/>
                <a:sym typeface="Open Sans"/>
              </a:rPr>
              <a:t>Plugging these into B-S:</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457200" rtl="0" algn="l">
              <a:spcBef>
                <a:spcPts val="0"/>
              </a:spcBef>
              <a:spcAft>
                <a:spcPts val="0"/>
              </a:spcAft>
              <a:buNone/>
            </a:pPr>
            <a:r>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Isolating V(t_{n-1},S_i)</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457200" rtl="0" algn="l">
              <a:spcBef>
                <a:spcPts val="0"/>
              </a:spcBef>
              <a:spcAft>
                <a:spcPts val="0"/>
              </a:spcAft>
              <a:buNone/>
            </a:pPr>
            <a:r>
              <a:t/>
            </a:r>
            <a:endParaRPr sz="1500">
              <a:latin typeface="Open Sans"/>
              <a:ea typeface="Open Sans"/>
              <a:cs typeface="Open Sans"/>
              <a:sym typeface="Open Sans"/>
            </a:endParaRPr>
          </a:p>
        </p:txBody>
      </p:sp>
      <p:sp>
        <p:nvSpPr>
          <p:cNvPr id="303" name="Google Shape;303;p45"/>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Building the solver</a:t>
            </a:r>
            <a:endParaRPr/>
          </a:p>
        </p:txBody>
      </p:sp>
      <p:sp>
        <p:nvSpPr>
          <p:cNvPr id="304" name="Google Shape;30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05" name="Google Shape;305;p45"/>
          <p:cNvPicPr preferRelativeResize="0"/>
          <p:nvPr/>
        </p:nvPicPr>
        <p:blipFill>
          <a:blip r:embed="rId3">
            <a:alphaModFix/>
          </a:blip>
          <a:stretch>
            <a:fillRect/>
          </a:stretch>
        </p:blipFill>
        <p:spPr>
          <a:xfrm>
            <a:off x="999138" y="1500588"/>
            <a:ext cx="5667375" cy="809625"/>
          </a:xfrm>
          <a:prstGeom prst="rect">
            <a:avLst/>
          </a:prstGeom>
          <a:noFill/>
          <a:ln>
            <a:noFill/>
          </a:ln>
        </p:spPr>
      </p:pic>
      <p:pic>
        <p:nvPicPr>
          <p:cNvPr id="306" name="Google Shape;306;p45"/>
          <p:cNvPicPr preferRelativeResize="0"/>
          <p:nvPr/>
        </p:nvPicPr>
        <p:blipFill>
          <a:blip r:embed="rId4">
            <a:alphaModFix/>
          </a:blip>
          <a:stretch>
            <a:fillRect/>
          </a:stretch>
        </p:blipFill>
        <p:spPr>
          <a:xfrm>
            <a:off x="1189500" y="3092450"/>
            <a:ext cx="4676925" cy="1180650"/>
          </a:xfrm>
          <a:prstGeom prst="rect">
            <a:avLst/>
          </a:prstGeom>
          <a:noFill/>
          <a:ln>
            <a:noFill/>
          </a:ln>
        </p:spPr>
      </p:pic>
      <p:pic>
        <p:nvPicPr>
          <p:cNvPr id="307" name="Google Shape;307;p45"/>
          <p:cNvPicPr preferRelativeResize="0"/>
          <p:nvPr/>
        </p:nvPicPr>
        <p:blipFill>
          <a:blip r:embed="rId5">
            <a:alphaModFix/>
          </a:blip>
          <a:stretch>
            <a:fillRect/>
          </a:stretch>
        </p:blipFill>
        <p:spPr>
          <a:xfrm>
            <a:off x="4740262" y="308375"/>
            <a:ext cx="3683738" cy="5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Recasting it as:</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This is a system of ODEs, where V is the column vector of option prices at each timestep.</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nl" sz="1500">
                <a:latin typeface="Open Sans"/>
                <a:ea typeface="Open Sans"/>
                <a:cs typeface="Open Sans"/>
                <a:sym typeface="Open Sans"/>
              </a:rPr>
              <a:t>By </a:t>
            </a:r>
            <a:r>
              <a:rPr b="1" lang="nl" sz="1500">
                <a:latin typeface="Open Sans"/>
                <a:ea typeface="Open Sans"/>
                <a:cs typeface="Open Sans"/>
                <a:sym typeface="Open Sans"/>
              </a:rPr>
              <a:t>iterating</a:t>
            </a:r>
            <a:r>
              <a:rPr lang="nl" sz="1500">
                <a:latin typeface="Open Sans"/>
                <a:ea typeface="Open Sans"/>
                <a:cs typeface="Open Sans"/>
                <a:sym typeface="Open Sans"/>
              </a:rPr>
              <a:t> the above process we can simulate the above grid by going one step at a time. Note, that as we know the </a:t>
            </a:r>
            <a:r>
              <a:rPr b="1" lang="nl" sz="1500">
                <a:latin typeface="Open Sans"/>
                <a:ea typeface="Open Sans"/>
                <a:cs typeface="Open Sans"/>
                <a:sym typeface="Open Sans"/>
              </a:rPr>
              <a:t>final boundary condition</a:t>
            </a:r>
            <a:r>
              <a:rPr lang="nl" sz="1500">
                <a:latin typeface="Open Sans"/>
                <a:ea typeface="Open Sans"/>
                <a:cs typeface="Open Sans"/>
                <a:sym typeface="Open Sans"/>
              </a:rPr>
              <a:t> and not the first, we will be actually be </a:t>
            </a:r>
            <a:r>
              <a:rPr b="1" lang="nl" sz="1500">
                <a:latin typeface="Open Sans"/>
                <a:ea typeface="Open Sans"/>
                <a:cs typeface="Open Sans"/>
                <a:sym typeface="Open Sans"/>
              </a:rPr>
              <a:t>going back in time</a:t>
            </a:r>
            <a:r>
              <a:rPr lang="nl" sz="1500">
                <a:latin typeface="Open Sans"/>
                <a:ea typeface="Open Sans"/>
                <a:cs typeface="Open Sans"/>
                <a:sym typeface="Open Sans"/>
              </a:rPr>
              <a:t>.</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t/>
            </a:r>
            <a:endParaRPr/>
          </a:p>
        </p:txBody>
      </p:sp>
      <p:sp>
        <p:nvSpPr>
          <p:cNvPr id="313" name="Google Shape;313;p46"/>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Building the solver</a:t>
            </a:r>
            <a:endParaRPr/>
          </a:p>
        </p:txBody>
      </p:sp>
      <p:sp>
        <p:nvSpPr>
          <p:cNvPr id="314" name="Google Shape;31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15" name="Google Shape;315;p46"/>
          <p:cNvPicPr preferRelativeResize="0"/>
          <p:nvPr/>
        </p:nvPicPr>
        <p:blipFill>
          <a:blip r:embed="rId3">
            <a:alphaModFix/>
          </a:blip>
          <a:stretch>
            <a:fillRect/>
          </a:stretch>
        </p:blipFill>
        <p:spPr>
          <a:xfrm>
            <a:off x="892125" y="1464800"/>
            <a:ext cx="6506425" cy="297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322" name="Google Shape;322;p47"/>
          <p:cNvPicPr preferRelativeResize="0"/>
          <p:nvPr/>
        </p:nvPicPr>
        <p:blipFill>
          <a:blip r:embed="rId3">
            <a:alphaModFix/>
          </a:blip>
          <a:stretch>
            <a:fillRect/>
          </a:stretch>
        </p:blipFill>
        <p:spPr>
          <a:xfrm>
            <a:off x="505525" y="46400"/>
            <a:ext cx="7589699" cy="5047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720000" y="310900"/>
            <a:ext cx="7704000" cy="420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4600">
                <a:solidFill>
                  <a:srgbClr val="1C4587"/>
                </a:solidFill>
              </a:rPr>
              <a:t>Finite Difference </a:t>
            </a:r>
            <a:endParaRPr sz="4600">
              <a:solidFill>
                <a:srgbClr val="1C4587"/>
              </a:solidFill>
            </a:endParaRPr>
          </a:p>
          <a:p>
            <a:pPr indent="0" lvl="0" marL="0" rtl="0" algn="ctr">
              <a:spcBef>
                <a:spcPts val="0"/>
              </a:spcBef>
              <a:spcAft>
                <a:spcPts val="0"/>
              </a:spcAft>
              <a:buNone/>
            </a:pPr>
            <a:r>
              <a:rPr lang="nl" sz="3000">
                <a:solidFill>
                  <a:srgbClr val="1C4587"/>
                </a:solidFill>
              </a:rPr>
              <a:t>Implicit Method</a:t>
            </a:r>
            <a:endParaRPr sz="3000">
              <a:solidFill>
                <a:srgbClr val="1C4587"/>
              </a:solidFill>
            </a:endParaRPr>
          </a:p>
          <a:p>
            <a:pPr indent="0" lvl="0" marL="0" rtl="0" algn="ctr">
              <a:spcBef>
                <a:spcPts val="0"/>
              </a:spcBef>
              <a:spcAft>
                <a:spcPts val="0"/>
              </a:spcAft>
              <a:buNone/>
            </a:pPr>
            <a:r>
              <a:t/>
            </a:r>
            <a:endParaRPr sz="3000">
              <a:solidFill>
                <a:srgbClr val="1C4587"/>
              </a:solidFill>
            </a:endParaRPr>
          </a:p>
          <a:p>
            <a:pPr indent="0" lvl="0" marL="0" rtl="0" algn="ctr">
              <a:spcBef>
                <a:spcPts val="0"/>
              </a:spcBef>
              <a:spcAft>
                <a:spcPts val="0"/>
              </a:spcAft>
              <a:buNone/>
            </a:pPr>
            <a:r>
              <a:rPr lang="nl" sz="3000">
                <a:solidFill>
                  <a:srgbClr val="FF0000"/>
                </a:solidFill>
              </a:rPr>
              <a:t>Backward difference in time</a:t>
            </a:r>
            <a:endParaRPr sz="3000">
              <a:solidFill>
                <a:srgbClr val="FF0000"/>
              </a:solidFill>
            </a:endParaRPr>
          </a:p>
          <a:p>
            <a:pPr indent="0" lvl="0" marL="0" rtl="0" algn="ctr">
              <a:spcBef>
                <a:spcPts val="0"/>
              </a:spcBef>
              <a:spcAft>
                <a:spcPts val="0"/>
              </a:spcAft>
              <a:buNone/>
            </a:pPr>
            <a:r>
              <a:rPr lang="nl" sz="3000">
                <a:solidFill>
                  <a:srgbClr val="0000FF"/>
                </a:solidFill>
              </a:rPr>
              <a:t>Centered difference in Position</a:t>
            </a:r>
            <a:endParaRPr sz="3000">
              <a:solidFill>
                <a:srgbClr val="0000FF"/>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8" name="Google Shape;32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cxnSp>
        <p:nvCxnSpPr>
          <p:cNvPr id="333" name="Google Shape;333;p49"/>
          <p:cNvCxnSpPr/>
          <p:nvPr/>
        </p:nvCxnSpPr>
        <p:spPr>
          <a:xfrm>
            <a:off x="2651075" y="2744950"/>
            <a:ext cx="412800" cy="0"/>
          </a:xfrm>
          <a:prstGeom prst="straightConnector1">
            <a:avLst/>
          </a:prstGeom>
          <a:noFill/>
          <a:ln cap="flat" cmpd="sng" w="28575">
            <a:solidFill>
              <a:srgbClr val="FF0000"/>
            </a:solidFill>
            <a:prstDash val="solid"/>
            <a:round/>
            <a:headEnd len="med" w="med" type="stealth"/>
            <a:tailEnd len="med" w="med" type="none"/>
          </a:ln>
        </p:spPr>
      </p:cxnSp>
      <p:cxnSp>
        <p:nvCxnSpPr>
          <p:cNvPr id="334" name="Google Shape;334;p49"/>
          <p:cNvCxnSpPr/>
          <p:nvPr/>
        </p:nvCxnSpPr>
        <p:spPr>
          <a:xfrm>
            <a:off x="6080075" y="2744950"/>
            <a:ext cx="412800" cy="0"/>
          </a:xfrm>
          <a:prstGeom prst="straightConnector1">
            <a:avLst/>
          </a:prstGeom>
          <a:noFill/>
          <a:ln cap="flat" cmpd="sng" w="28575">
            <a:solidFill>
              <a:srgbClr val="FF0000"/>
            </a:solidFill>
            <a:prstDash val="solid"/>
            <a:round/>
            <a:headEnd len="med" w="med" type="stealth"/>
            <a:tailEnd len="med" w="med" type="none"/>
          </a:ln>
        </p:spPr>
      </p:cxnSp>
      <p:cxnSp>
        <p:nvCxnSpPr>
          <p:cNvPr id="335" name="Google Shape;335;p49"/>
          <p:cNvCxnSpPr>
            <a:stCxn id="336" idx="6"/>
          </p:cNvCxnSpPr>
          <p:nvPr/>
        </p:nvCxnSpPr>
        <p:spPr>
          <a:xfrm flipH="1" rot="10800000">
            <a:off x="2682875" y="2744868"/>
            <a:ext cx="381000" cy="371400"/>
          </a:xfrm>
          <a:prstGeom prst="straightConnector1">
            <a:avLst/>
          </a:prstGeom>
          <a:noFill/>
          <a:ln cap="flat" cmpd="sng" w="28575">
            <a:solidFill>
              <a:srgbClr val="666666"/>
            </a:solidFill>
            <a:prstDash val="solid"/>
            <a:round/>
            <a:headEnd len="med" w="med" type="stealth"/>
            <a:tailEnd len="med" w="med" type="none"/>
          </a:ln>
        </p:spPr>
      </p:cxnSp>
      <p:cxnSp>
        <p:nvCxnSpPr>
          <p:cNvPr id="337" name="Google Shape;337;p49"/>
          <p:cNvCxnSpPr>
            <a:stCxn id="338" idx="5"/>
          </p:cNvCxnSpPr>
          <p:nvPr/>
        </p:nvCxnSpPr>
        <p:spPr>
          <a:xfrm>
            <a:off x="2667059" y="2392452"/>
            <a:ext cx="396900" cy="352500"/>
          </a:xfrm>
          <a:prstGeom prst="straightConnector1">
            <a:avLst/>
          </a:prstGeom>
          <a:noFill/>
          <a:ln cap="flat" cmpd="sng" w="28575">
            <a:solidFill>
              <a:srgbClr val="666666"/>
            </a:solidFill>
            <a:prstDash val="solid"/>
            <a:round/>
            <a:headEnd len="med" w="med" type="stealth"/>
            <a:tailEnd len="med" w="med" type="none"/>
          </a:ln>
        </p:spPr>
      </p:cxnSp>
      <p:cxnSp>
        <p:nvCxnSpPr>
          <p:cNvPr id="339" name="Google Shape;339;p49"/>
          <p:cNvCxnSpPr/>
          <p:nvPr/>
        </p:nvCxnSpPr>
        <p:spPr>
          <a:xfrm>
            <a:off x="3009875" y="2690950"/>
            <a:ext cx="0" cy="1182300"/>
          </a:xfrm>
          <a:prstGeom prst="straightConnector1">
            <a:avLst/>
          </a:prstGeom>
          <a:noFill/>
          <a:ln cap="flat" cmpd="sng" w="9525">
            <a:solidFill>
              <a:srgbClr val="0000FF"/>
            </a:solidFill>
            <a:prstDash val="lgDash"/>
            <a:round/>
            <a:headEnd len="med" w="med" type="none"/>
            <a:tailEnd len="med" w="med" type="none"/>
          </a:ln>
        </p:spPr>
      </p:cxnSp>
      <p:cxnSp>
        <p:nvCxnSpPr>
          <p:cNvPr id="340" name="Google Shape;340;p49"/>
          <p:cNvCxnSpPr>
            <a:endCxn id="341" idx="4"/>
          </p:cNvCxnSpPr>
          <p:nvPr/>
        </p:nvCxnSpPr>
        <p:spPr>
          <a:xfrm>
            <a:off x="3009875" y="1601950"/>
            <a:ext cx="0" cy="1197000"/>
          </a:xfrm>
          <a:prstGeom prst="straightConnector1">
            <a:avLst/>
          </a:prstGeom>
          <a:noFill/>
          <a:ln cap="flat" cmpd="sng" w="9525">
            <a:solidFill>
              <a:srgbClr val="B7B7B7"/>
            </a:solidFill>
            <a:prstDash val="lgDash"/>
            <a:round/>
            <a:headEnd len="med" w="med" type="none"/>
            <a:tailEnd len="med" w="med" type="none"/>
          </a:ln>
        </p:spPr>
      </p:cxnSp>
      <p:cxnSp>
        <p:nvCxnSpPr>
          <p:cNvPr id="342" name="Google Shape;342;p49"/>
          <p:cNvCxnSpPr/>
          <p:nvPr/>
        </p:nvCxnSpPr>
        <p:spPr>
          <a:xfrm>
            <a:off x="1424252" y="2744950"/>
            <a:ext cx="1257600" cy="0"/>
          </a:xfrm>
          <a:prstGeom prst="straightConnector1">
            <a:avLst/>
          </a:prstGeom>
          <a:noFill/>
          <a:ln cap="flat" cmpd="sng" w="9525">
            <a:solidFill>
              <a:srgbClr val="FF0000"/>
            </a:solidFill>
            <a:prstDash val="lgDash"/>
            <a:round/>
            <a:headEnd len="med" w="med" type="none"/>
            <a:tailEnd len="med" w="med" type="none"/>
          </a:ln>
        </p:spPr>
      </p:cxnSp>
      <p:sp>
        <p:nvSpPr>
          <p:cNvPr id="343" name="Google Shape;343;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cxnSp>
        <p:nvCxnSpPr>
          <p:cNvPr id="344" name="Google Shape;344;p49"/>
          <p:cNvCxnSpPr/>
          <p:nvPr/>
        </p:nvCxnSpPr>
        <p:spPr>
          <a:xfrm rot="10800000">
            <a:off x="1437400" y="1262850"/>
            <a:ext cx="0" cy="2633700"/>
          </a:xfrm>
          <a:prstGeom prst="straightConnector1">
            <a:avLst/>
          </a:prstGeom>
          <a:noFill/>
          <a:ln cap="flat" cmpd="sng" w="28575">
            <a:solidFill>
              <a:srgbClr val="073763"/>
            </a:solidFill>
            <a:prstDash val="solid"/>
            <a:round/>
            <a:headEnd len="med" w="med" type="none"/>
            <a:tailEnd len="med" w="med" type="stealth"/>
          </a:ln>
        </p:spPr>
      </p:cxnSp>
      <p:cxnSp>
        <p:nvCxnSpPr>
          <p:cNvPr id="345" name="Google Shape;345;p49"/>
          <p:cNvCxnSpPr/>
          <p:nvPr/>
        </p:nvCxnSpPr>
        <p:spPr>
          <a:xfrm>
            <a:off x="1428743" y="3887950"/>
            <a:ext cx="2822100" cy="0"/>
          </a:xfrm>
          <a:prstGeom prst="straightConnector1">
            <a:avLst/>
          </a:prstGeom>
          <a:noFill/>
          <a:ln cap="flat" cmpd="sng" w="28575">
            <a:solidFill>
              <a:srgbClr val="073763"/>
            </a:solidFill>
            <a:prstDash val="solid"/>
            <a:round/>
            <a:headEnd len="med" w="med" type="none"/>
            <a:tailEnd len="med" w="med" type="stealth"/>
          </a:ln>
        </p:spPr>
      </p:cxnSp>
      <p:pic>
        <p:nvPicPr>
          <p:cNvPr id="346" name="Google Shape;346;p49"/>
          <p:cNvPicPr preferRelativeResize="0"/>
          <p:nvPr/>
        </p:nvPicPr>
        <p:blipFill>
          <a:blip r:embed="rId3">
            <a:alphaModFix/>
          </a:blip>
          <a:stretch>
            <a:fillRect/>
          </a:stretch>
        </p:blipFill>
        <p:spPr>
          <a:xfrm>
            <a:off x="1351675" y="1022127"/>
            <a:ext cx="171450" cy="190500"/>
          </a:xfrm>
          <a:prstGeom prst="rect">
            <a:avLst/>
          </a:prstGeom>
          <a:noFill/>
          <a:ln>
            <a:noFill/>
          </a:ln>
        </p:spPr>
      </p:pic>
      <p:pic>
        <p:nvPicPr>
          <p:cNvPr id="347" name="Google Shape;347;p49"/>
          <p:cNvPicPr preferRelativeResize="0"/>
          <p:nvPr/>
        </p:nvPicPr>
        <p:blipFill>
          <a:blip r:embed="rId4">
            <a:alphaModFix/>
          </a:blip>
          <a:stretch>
            <a:fillRect/>
          </a:stretch>
        </p:blipFill>
        <p:spPr>
          <a:xfrm>
            <a:off x="4309625" y="3797463"/>
            <a:ext cx="95250" cy="180975"/>
          </a:xfrm>
          <a:prstGeom prst="rect">
            <a:avLst/>
          </a:prstGeom>
          <a:noFill/>
          <a:ln>
            <a:noFill/>
          </a:ln>
        </p:spPr>
      </p:pic>
      <p:cxnSp>
        <p:nvCxnSpPr>
          <p:cNvPr id="348" name="Google Shape;348;p49"/>
          <p:cNvCxnSpPr/>
          <p:nvPr/>
        </p:nvCxnSpPr>
        <p:spPr>
          <a:xfrm rot="10800000">
            <a:off x="2598125" y="2333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49" name="Google Shape;349;p49"/>
          <p:cNvCxnSpPr/>
          <p:nvPr/>
        </p:nvCxnSpPr>
        <p:spPr>
          <a:xfrm rot="10800000">
            <a:off x="2598125" y="1952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50" name="Google Shape;350;p49"/>
          <p:cNvCxnSpPr/>
          <p:nvPr/>
        </p:nvCxnSpPr>
        <p:spPr>
          <a:xfrm rot="10800000">
            <a:off x="2598125" y="1190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51" name="Google Shape;351;p49"/>
          <p:cNvCxnSpPr>
            <a:stCxn id="341" idx="2"/>
          </p:cNvCxnSpPr>
          <p:nvPr/>
        </p:nvCxnSpPr>
        <p:spPr>
          <a:xfrm>
            <a:off x="2955875" y="2744950"/>
            <a:ext cx="816000" cy="0"/>
          </a:xfrm>
          <a:prstGeom prst="straightConnector1">
            <a:avLst/>
          </a:prstGeom>
          <a:noFill/>
          <a:ln cap="flat" cmpd="sng" w="9525">
            <a:solidFill>
              <a:srgbClr val="B7B7B7"/>
            </a:solidFill>
            <a:prstDash val="lgDash"/>
            <a:round/>
            <a:headEnd len="med" w="med" type="none"/>
            <a:tailEnd len="med" w="med" type="none"/>
          </a:ln>
        </p:spPr>
      </p:cxnSp>
      <p:cxnSp>
        <p:nvCxnSpPr>
          <p:cNvPr id="352" name="Google Shape;352;p49"/>
          <p:cNvCxnSpPr/>
          <p:nvPr/>
        </p:nvCxnSpPr>
        <p:spPr>
          <a:xfrm rot="10800000">
            <a:off x="2598125" y="809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53" name="Google Shape;353;p49"/>
          <p:cNvCxnSpPr/>
          <p:nvPr/>
        </p:nvCxnSpPr>
        <p:spPr>
          <a:xfrm rot="10800000">
            <a:off x="2598125" y="428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54" name="Google Shape;354;p49"/>
          <p:cNvCxnSpPr/>
          <p:nvPr/>
        </p:nvCxnSpPr>
        <p:spPr>
          <a:xfrm>
            <a:off x="1866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55" name="Google Shape;355;p49"/>
          <p:cNvCxnSpPr/>
          <p:nvPr/>
        </p:nvCxnSpPr>
        <p:spPr>
          <a:xfrm>
            <a:off x="2247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56" name="Google Shape;356;p49"/>
          <p:cNvCxnSpPr/>
          <p:nvPr/>
        </p:nvCxnSpPr>
        <p:spPr>
          <a:xfrm>
            <a:off x="2628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57" name="Google Shape;357;p49"/>
          <p:cNvCxnSpPr/>
          <p:nvPr/>
        </p:nvCxnSpPr>
        <p:spPr>
          <a:xfrm>
            <a:off x="3390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58" name="Google Shape;358;p49"/>
          <p:cNvCxnSpPr/>
          <p:nvPr/>
        </p:nvCxnSpPr>
        <p:spPr>
          <a:xfrm>
            <a:off x="3771875" y="1601949"/>
            <a:ext cx="0" cy="2271300"/>
          </a:xfrm>
          <a:prstGeom prst="straightConnector1">
            <a:avLst/>
          </a:prstGeom>
          <a:noFill/>
          <a:ln cap="flat" cmpd="sng" w="9525">
            <a:solidFill>
              <a:srgbClr val="B7B7B7"/>
            </a:solidFill>
            <a:prstDash val="lgDash"/>
            <a:round/>
            <a:headEnd len="med" w="med" type="none"/>
            <a:tailEnd len="med" w="med" type="none"/>
          </a:ln>
        </p:spPr>
      </p:cxnSp>
      <p:sp>
        <p:nvSpPr>
          <p:cNvPr id="338" name="Google Shape;338;p49"/>
          <p:cNvSpPr/>
          <p:nvPr/>
        </p:nvSpPr>
        <p:spPr>
          <a:xfrm>
            <a:off x="2574875" y="230026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9"/>
          <p:cNvSpPr/>
          <p:nvPr/>
        </p:nvSpPr>
        <p:spPr>
          <a:xfrm>
            <a:off x="2573852" y="26909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36" name="Google Shape;336;p49"/>
          <p:cNvSpPr/>
          <p:nvPr/>
        </p:nvSpPr>
        <p:spPr>
          <a:xfrm>
            <a:off x="2574875" y="306226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9"/>
          <p:cNvSpPr/>
          <p:nvPr/>
        </p:nvSpPr>
        <p:spPr>
          <a:xfrm>
            <a:off x="2955875" y="26909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9"/>
          <p:cNvSpPr txBox="1"/>
          <p:nvPr>
            <p:ph type="title"/>
          </p:nvPr>
        </p:nvSpPr>
        <p:spPr>
          <a:xfrm>
            <a:off x="1180677" y="4325250"/>
            <a:ext cx="314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rgbClr val="1C4587"/>
                </a:solidFill>
              </a:rPr>
              <a:t>Discretization of Implicit Method</a:t>
            </a:r>
            <a:endParaRPr sz="13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361" name="Google Shape;361;p49"/>
          <p:cNvCxnSpPr/>
          <p:nvPr/>
        </p:nvCxnSpPr>
        <p:spPr>
          <a:xfrm flipH="1" rot="-5400000">
            <a:off x="6035675" y="2744868"/>
            <a:ext cx="381000" cy="371400"/>
          </a:xfrm>
          <a:prstGeom prst="straightConnector1">
            <a:avLst/>
          </a:prstGeom>
          <a:noFill/>
          <a:ln cap="flat" cmpd="sng" w="28575">
            <a:solidFill>
              <a:srgbClr val="666666"/>
            </a:solidFill>
            <a:prstDash val="solid"/>
            <a:round/>
            <a:headEnd len="med" w="med" type="stealth"/>
            <a:tailEnd len="med" w="med" type="none"/>
          </a:ln>
        </p:spPr>
      </p:cxnSp>
      <p:cxnSp>
        <p:nvCxnSpPr>
          <p:cNvPr id="362" name="Google Shape;362;p49"/>
          <p:cNvCxnSpPr/>
          <p:nvPr/>
        </p:nvCxnSpPr>
        <p:spPr>
          <a:xfrm rot="5400000">
            <a:off x="6019859" y="2392452"/>
            <a:ext cx="396900" cy="352500"/>
          </a:xfrm>
          <a:prstGeom prst="straightConnector1">
            <a:avLst/>
          </a:prstGeom>
          <a:noFill/>
          <a:ln cap="flat" cmpd="sng" w="28575">
            <a:solidFill>
              <a:srgbClr val="666666"/>
            </a:solidFill>
            <a:prstDash val="solid"/>
            <a:round/>
            <a:headEnd len="med" w="med" type="none"/>
            <a:tailEnd len="med" w="med" type="stealth"/>
          </a:ln>
        </p:spPr>
      </p:cxnSp>
      <p:cxnSp>
        <p:nvCxnSpPr>
          <p:cNvPr id="363" name="Google Shape;363;p49"/>
          <p:cNvCxnSpPr>
            <a:stCxn id="364" idx="4"/>
          </p:cNvCxnSpPr>
          <p:nvPr/>
        </p:nvCxnSpPr>
        <p:spPr>
          <a:xfrm>
            <a:off x="6438875" y="3170268"/>
            <a:ext cx="0" cy="702900"/>
          </a:xfrm>
          <a:prstGeom prst="straightConnector1">
            <a:avLst/>
          </a:prstGeom>
          <a:noFill/>
          <a:ln cap="flat" cmpd="sng" w="9525">
            <a:solidFill>
              <a:srgbClr val="0000FF"/>
            </a:solidFill>
            <a:prstDash val="lgDash"/>
            <a:round/>
            <a:headEnd len="med" w="med" type="none"/>
            <a:tailEnd len="med" w="med" type="none"/>
          </a:ln>
        </p:spPr>
      </p:cxnSp>
      <p:cxnSp>
        <p:nvCxnSpPr>
          <p:cNvPr id="365" name="Google Shape;365;p49"/>
          <p:cNvCxnSpPr>
            <a:endCxn id="366" idx="4"/>
          </p:cNvCxnSpPr>
          <p:nvPr/>
        </p:nvCxnSpPr>
        <p:spPr>
          <a:xfrm>
            <a:off x="6057875" y="1601950"/>
            <a:ext cx="0" cy="1197000"/>
          </a:xfrm>
          <a:prstGeom prst="straightConnector1">
            <a:avLst/>
          </a:prstGeom>
          <a:noFill/>
          <a:ln cap="flat" cmpd="sng" w="9525">
            <a:solidFill>
              <a:srgbClr val="B7B7B7"/>
            </a:solidFill>
            <a:prstDash val="lgDash"/>
            <a:round/>
            <a:headEnd len="med" w="med" type="none"/>
            <a:tailEnd len="med" w="med" type="none"/>
          </a:ln>
        </p:spPr>
      </p:cxnSp>
      <p:cxnSp>
        <p:nvCxnSpPr>
          <p:cNvPr id="367" name="Google Shape;367;p49"/>
          <p:cNvCxnSpPr>
            <a:endCxn id="366" idx="6"/>
          </p:cNvCxnSpPr>
          <p:nvPr/>
        </p:nvCxnSpPr>
        <p:spPr>
          <a:xfrm>
            <a:off x="5234375" y="2744950"/>
            <a:ext cx="877500" cy="0"/>
          </a:xfrm>
          <a:prstGeom prst="straightConnector1">
            <a:avLst/>
          </a:prstGeom>
          <a:noFill/>
          <a:ln cap="flat" cmpd="sng" w="9525">
            <a:solidFill>
              <a:srgbClr val="FF0000"/>
            </a:solidFill>
            <a:prstDash val="lgDash"/>
            <a:round/>
            <a:headEnd len="med" w="med" type="none"/>
            <a:tailEnd len="med" w="med" type="none"/>
          </a:ln>
        </p:spPr>
      </p:cxnSp>
      <p:cxnSp>
        <p:nvCxnSpPr>
          <p:cNvPr id="368" name="Google Shape;368;p49"/>
          <p:cNvCxnSpPr/>
          <p:nvPr/>
        </p:nvCxnSpPr>
        <p:spPr>
          <a:xfrm rot="10800000">
            <a:off x="5247400" y="1262850"/>
            <a:ext cx="0" cy="2633700"/>
          </a:xfrm>
          <a:prstGeom prst="straightConnector1">
            <a:avLst/>
          </a:prstGeom>
          <a:noFill/>
          <a:ln cap="flat" cmpd="sng" w="28575">
            <a:solidFill>
              <a:srgbClr val="073763"/>
            </a:solidFill>
            <a:prstDash val="solid"/>
            <a:round/>
            <a:headEnd len="med" w="med" type="none"/>
            <a:tailEnd len="med" w="med" type="stealth"/>
          </a:ln>
        </p:spPr>
      </p:cxnSp>
      <p:cxnSp>
        <p:nvCxnSpPr>
          <p:cNvPr id="369" name="Google Shape;369;p49"/>
          <p:cNvCxnSpPr/>
          <p:nvPr/>
        </p:nvCxnSpPr>
        <p:spPr>
          <a:xfrm>
            <a:off x="5238743" y="3887950"/>
            <a:ext cx="2822100" cy="0"/>
          </a:xfrm>
          <a:prstGeom prst="straightConnector1">
            <a:avLst/>
          </a:prstGeom>
          <a:noFill/>
          <a:ln cap="flat" cmpd="sng" w="28575">
            <a:solidFill>
              <a:srgbClr val="073763"/>
            </a:solidFill>
            <a:prstDash val="solid"/>
            <a:round/>
            <a:headEnd len="med" w="med" type="none"/>
            <a:tailEnd len="med" w="med" type="stealth"/>
          </a:ln>
        </p:spPr>
      </p:cxnSp>
      <p:pic>
        <p:nvPicPr>
          <p:cNvPr id="370" name="Google Shape;370;p49"/>
          <p:cNvPicPr preferRelativeResize="0"/>
          <p:nvPr/>
        </p:nvPicPr>
        <p:blipFill>
          <a:blip r:embed="rId3">
            <a:alphaModFix/>
          </a:blip>
          <a:stretch>
            <a:fillRect/>
          </a:stretch>
        </p:blipFill>
        <p:spPr>
          <a:xfrm>
            <a:off x="5161675" y="1022127"/>
            <a:ext cx="171450" cy="190500"/>
          </a:xfrm>
          <a:prstGeom prst="rect">
            <a:avLst/>
          </a:prstGeom>
          <a:noFill/>
          <a:ln>
            <a:noFill/>
          </a:ln>
        </p:spPr>
      </p:pic>
      <p:pic>
        <p:nvPicPr>
          <p:cNvPr id="371" name="Google Shape;371;p49"/>
          <p:cNvPicPr preferRelativeResize="0"/>
          <p:nvPr/>
        </p:nvPicPr>
        <p:blipFill>
          <a:blip r:embed="rId4">
            <a:alphaModFix/>
          </a:blip>
          <a:stretch>
            <a:fillRect/>
          </a:stretch>
        </p:blipFill>
        <p:spPr>
          <a:xfrm>
            <a:off x="8119625" y="3797463"/>
            <a:ext cx="95250" cy="180975"/>
          </a:xfrm>
          <a:prstGeom prst="rect">
            <a:avLst/>
          </a:prstGeom>
          <a:noFill/>
          <a:ln>
            <a:noFill/>
          </a:ln>
        </p:spPr>
      </p:pic>
      <p:cxnSp>
        <p:nvCxnSpPr>
          <p:cNvPr id="372" name="Google Shape;372;p49"/>
          <p:cNvCxnSpPr/>
          <p:nvPr/>
        </p:nvCxnSpPr>
        <p:spPr>
          <a:xfrm rot="10800000">
            <a:off x="6408125" y="2333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73" name="Google Shape;373;p49"/>
          <p:cNvCxnSpPr/>
          <p:nvPr/>
        </p:nvCxnSpPr>
        <p:spPr>
          <a:xfrm rot="10800000">
            <a:off x="6408125" y="1952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74" name="Google Shape;374;p49"/>
          <p:cNvCxnSpPr/>
          <p:nvPr/>
        </p:nvCxnSpPr>
        <p:spPr>
          <a:xfrm rot="10800000">
            <a:off x="6408125" y="1190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75" name="Google Shape;375;p49"/>
          <p:cNvCxnSpPr/>
          <p:nvPr/>
        </p:nvCxnSpPr>
        <p:spPr>
          <a:xfrm>
            <a:off x="6461075" y="2744950"/>
            <a:ext cx="1115700" cy="0"/>
          </a:xfrm>
          <a:prstGeom prst="straightConnector1">
            <a:avLst/>
          </a:prstGeom>
          <a:noFill/>
          <a:ln cap="flat" cmpd="sng" w="9525">
            <a:solidFill>
              <a:srgbClr val="B7B7B7"/>
            </a:solidFill>
            <a:prstDash val="lgDash"/>
            <a:round/>
            <a:headEnd len="med" w="med" type="none"/>
            <a:tailEnd len="med" w="med" type="none"/>
          </a:ln>
        </p:spPr>
      </p:cxnSp>
      <p:cxnSp>
        <p:nvCxnSpPr>
          <p:cNvPr id="376" name="Google Shape;376;p49"/>
          <p:cNvCxnSpPr/>
          <p:nvPr/>
        </p:nvCxnSpPr>
        <p:spPr>
          <a:xfrm rot="10800000">
            <a:off x="6408125" y="809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77" name="Google Shape;377;p49"/>
          <p:cNvCxnSpPr/>
          <p:nvPr/>
        </p:nvCxnSpPr>
        <p:spPr>
          <a:xfrm rot="10800000">
            <a:off x="6408125" y="428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378" name="Google Shape;378;p49"/>
          <p:cNvCxnSpPr/>
          <p:nvPr/>
        </p:nvCxnSpPr>
        <p:spPr>
          <a:xfrm>
            <a:off x="5676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79" name="Google Shape;379;p49"/>
          <p:cNvCxnSpPr/>
          <p:nvPr/>
        </p:nvCxnSpPr>
        <p:spPr>
          <a:xfrm>
            <a:off x="6057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80" name="Google Shape;380;p49"/>
          <p:cNvCxnSpPr>
            <a:endCxn id="364" idx="4"/>
          </p:cNvCxnSpPr>
          <p:nvPr/>
        </p:nvCxnSpPr>
        <p:spPr>
          <a:xfrm>
            <a:off x="6438875" y="1601868"/>
            <a:ext cx="0" cy="1568400"/>
          </a:xfrm>
          <a:prstGeom prst="straightConnector1">
            <a:avLst/>
          </a:prstGeom>
          <a:noFill/>
          <a:ln cap="flat" cmpd="sng" w="9525">
            <a:solidFill>
              <a:srgbClr val="B7B7B7"/>
            </a:solidFill>
            <a:prstDash val="lgDash"/>
            <a:round/>
            <a:headEnd len="med" w="med" type="none"/>
            <a:tailEnd len="med" w="med" type="none"/>
          </a:ln>
        </p:spPr>
      </p:cxnSp>
      <p:cxnSp>
        <p:nvCxnSpPr>
          <p:cNvPr id="381" name="Google Shape;381;p49"/>
          <p:cNvCxnSpPr/>
          <p:nvPr/>
        </p:nvCxnSpPr>
        <p:spPr>
          <a:xfrm>
            <a:off x="7200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382" name="Google Shape;382;p49"/>
          <p:cNvCxnSpPr/>
          <p:nvPr/>
        </p:nvCxnSpPr>
        <p:spPr>
          <a:xfrm>
            <a:off x="7581875" y="1601949"/>
            <a:ext cx="0" cy="2271300"/>
          </a:xfrm>
          <a:prstGeom prst="straightConnector1">
            <a:avLst/>
          </a:prstGeom>
          <a:noFill/>
          <a:ln cap="flat" cmpd="sng" w="9525">
            <a:solidFill>
              <a:srgbClr val="B7B7B7"/>
            </a:solidFill>
            <a:prstDash val="lgDash"/>
            <a:round/>
            <a:headEnd len="med" w="med" type="none"/>
            <a:tailEnd len="med" w="med" type="none"/>
          </a:ln>
        </p:spPr>
      </p:cxnSp>
      <p:sp>
        <p:nvSpPr>
          <p:cNvPr id="383" name="Google Shape;383;p49"/>
          <p:cNvSpPr/>
          <p:nvPr/>
        </p:nvSpPr>
        <p:spPr>
          <a:xfrm>
            <a:off x="6384875" y="230026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p:nvPr/>
        </p:nvSpPr>
        <p:spPr>
          <a:xfrm>
            <a:off x="6383852" y="26909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64" name="Google Shape;364;p49"/>
          <p:cNvSpPr/>
          <p:nvPr/>
        </p:nvSpPr>
        <p:spPr>
          <a:xfrm>
            <a:off x="6384875" y="306226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6003875" y="26909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txBox="1"/>
          <p:nvPr>
            <p:ph type="title"/>
          </p:nvPr>
        </p:nvSpPr>
        <p:spPr>
          <a:xfrm>
            <a:off x="4990677" y="4325250"/>
            <a:ext cx="314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rgbClr val="1C4587"/>
                </a:solidFill>
              </a:rPr>
              <a:t>Discretization of Explicit Method</a:t>
            </a:r>
            <a:endParaRPr sz="13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86" name="Google Shape;386;p49"/>
          <p:cNvPicPr preferRelativeResize="0"/>
          <p:nvPr/>
        </p:nvPicPr>
        <p:blipFill>
          <a:blip r:embed="rId5">
            <a:alphaModFix/>
          </a:blip>
          <a:stretch>
            <a:fillRect/>
          </a:stretch>
        </p:blipFill>
        <p:spPr>
          <a:xfrm>
            <a:off x="2771750" y="3965900"/>
            <a:ext cx="476250" cy="266700"/>
          </a:xfrm>
          <a:prstGeom prst="rect">
            <a:avLst/>
          </a:prstGeom>
          <a:noFill/>
          <a:ln>
            <a:noFill/>
          </a:ln>
        </p:spPr>
      </p:pic>
      <p:cxnSp>
        <p:nvCxnSpPr>
          <p:cNvPr id="387" name="Google Shape;387;p49"/>
          <p:cNvCxnSpPr/>
          <p:nvPr/>
        </p:nvCxnSpPr>
        <p:spPr>
          <a:xfrm>
            <a:off x="6819875" y="1601949"/>
            <a:ext cx="0" cy="2271300"/>
          </a:xfrm>
          <a:prstGeom prst="straightConnector1">
            <a:avLst/>
          </a:prstGeom>
          <a:noFill/>
          <a:ln cap="flat" cmpd="sng" w="9525">
            <a:solidFill>
              <a:srgbClr val="B7B7B7"/>
            </a:solidFill>
            <a:prstDash val="lgDash"/>
            <a:round/>
            <a:headEnd len="med" w="med" type="none"/>
            <a:tailEnd len="med" w="med" type="none"/>
          </a:ln>
        </p:spPr>
      </p:cxnSp>
      <p:pic>
        <p:nvPicPr>
          <p:cNvPr id="388" name="Google Shape;388;p49"/>
          <p:cNvPicPr preferRelativeResize="0"/>
          <p:nvPr/>
        </p:nvPicPr>
        <p:blipFill>
          <a:blip r:embed="rId6">
            <a:alphaModFix/>
          </a:blip>
          <a:stretch>
            <a:fillRect/>
          </a:stretch>
        </p:blipFill>
        <p:spPr>
          <a:xfrm>
            <a:off x="6324575" y="3965888"/>
            <a:ext cx="228600" cy="219075"/>
          </a:xfrm>
          <a:prstGeom prst="rect">
            <a:avLst/>
          </a:prstGeom>
          <a:noFill/>
          <a:ln>
            <a:noFill/>
          </a:ln>
        </p:spPr>
      </p:pic>
      <p:pic>
        <p:nvPicPr>
          <p:cNvPr id="389" name="Google Shape;389;p49"/>
          <p:cNvPicPr preferRelativeResize="0"/>
          <p:nvPr/>
        </p:nvPicPr>
        <p:blipFill>
          <a:blip r:embed="rId7">
            <a:alphaModFix/>
          </a:blip>
          <a:stretch>
            <a:fillRect/>
          </a:stretch>
        </p:blipFill>
        <p:spPr>
          <a:xfrm>
            <a:off x="5413193" y="2580409"/>
            <a:ext cx="561975" cy="285750"/>
          </a:xfrm>
          <a:prstGeom prst="rect">
            <a:avLst/>
          </a:prstGeom>
          <a:noFill/>
          <a:ln>
            <a:noFill/>
          </a:ln>
        </p:spPr>
      </p:pic>
      <p:pic>
        <p:nvPicPr>
          <p:cNvPr id="390" name="Google Shape;390;p49"/>
          <p:cNvPicPr preferRelativeResize="0"/>
          <p:nvPr/>
        </p:nvPicPr>
        <p:blipFill>
          <a:blip r:embed="rId8">
            <a:alphaModFix/>
          </a:blip>
          <a:stretch>
            <a:fillRect/>
          </a:stretch>
        </p:blipFill>
        <p:spPr>
          <a:xfrm>
            <a:off x="3113113" y="2574765"/>
            <a:ext cx="609600" cy="314325"/>
          </a:xfrm>
          <a:prstGeom prst="rect">
            <a:avLst/>
          </a:prstGeom>
          <a:noFill/>
          <a:ln>
            <a:noFill/>
          </a:ln>
        </p:spPr>
      </p:pic>
      <p:pic>
        <p:nvPicPr>
          <p:cNvPr id="391" name="Google Shape;391;p49"/>
          <p:cNvPicPr preferRelativeResize="0"/>
          <p:nvPr/>
        </p:nvPicPr>
        <p:blipFill>
          <a:blip r:embed="rId9">
            <a:alphaModFix/>
          </a:blip>
          <a:stretch>
            <a:fillRect/>
          </a:stretch>
        </p:blipFill>
        <p:spPr>
          <a:xfrm>
            <a:off x="6553175" y="2620661"/>
            <a:ext cx="361950" cy="257175"/>
          </a:xfrm>
          <a:prstGeom prst="rect">
            <a:avLst/>
          </a:prstGeom>
          <a:noFill/>
          <a:ln>
            <a:noFill/>
          </a:ln>
        </p:spPr>
      </p:pic>
      <p:pic>
        <p:nvPicPr>
          <p:cNvPr id="392" name="Google Shape;392;p49"/>
          <p:cNvPicPr preferRelativeResize="0"/>
          <p:nvPr/>
        </p:nvPicPr>
        <p:blipFill>
          <a:blip r:embed="rId10">
            <a:alphaModFix/>
          </a:blip>
          <a:stretch>
            <a:fillRect/>
          </a:stretch>
        </p:blipFill>
        <p:spPr>
          <a:xfrm>
            <a:off x="2086527" y="2612453"/>
            <a:ext cx="428625" cy="257175"/>
          </a:xfrm>
          <a:prstGeom prst="rect">
            <a:avLst/>
          </a:prstGeom>
          <a:noFill/>
          <a:ln>
            <a:noFill/>
          </a:ln>
        </p:spPr>
      </p:pic>
      <p:pic>
        <p:nvPicPr>
          <p:cNvPr id="393" name="Google Shape;393;p49"/>
          <p:cNvPicPr preferRelativeResize="0"/>
          <p:nvPr/>
        </p:nvPicPr>
        <p:blipFill>
          <a:blip r:embed="rId11">
            <a:alphaModFix/>
          </a:blip>
          <a:stretch>
            <a:fillRect/>
          </a:stretch>
        </p:blipFill>
        <p:spPr>
          <a:xfrm>
            <a:off x="6559588" y="2211550"/>
            <a:ext cx="476250" cy="304800"/>
          </a:xfrm>
          <a:prstGeom prst="rect">
            <a:avLst/>
          </a:prstGeom>
          <a:noFill/>
          <a:ln>
            <a:noFill/>
          </a:ln>
        </p:spPr>
      </p:pic>
      <p:pic>
        <p:nvPicPr>
          <p:cNvPr id="394" name="Google Shape;394;p49"/>
          <p:cNvPicPr preferRelativeResize="0"/>
          <p:nvPr/>
        </p:nvPicPr>
        <p:blipFill>
          <a:blip r:embed="rId12">
            <a:alphaModFix/>
          </a:blip>
          <a:stretch>
            <a:fillRect/>
          </a:stretch>
        </p:blipFill>
        <p:spPr>
          <a:xfrm>
            <a:off x="6554907" y="3026370"/>
            <a:ext cx="476250" cy="285750"/>
          </a:xfrm>
          <a:prstGeom prst="rect">
            <a:avLst/>
          </a:prstGeom>
          <a:noFill/>
          <a:ln>
            <a:noFill/>
          </a:ln>
        </p:spPr>
      </p:pic>
      <p:pic>
        <p:nvPicPr>
          <p:cNvPr id="395" name="Google Shape;395;p49"/>
          <p:cNvPicPr preferRelativeResize="0"/>
          <p:nvPr/>
        </p:nvPicPr>
        <p:blipFill>
          <a:blip r:embed="rId13">
            <a:alphaModFix/>
          </a:blip>
          <a:stretch>
            <a:fillRect/>
          </a:stretch>
        </p:blipFill>
        <p:spPr>
          <a:xfrm>
            <a:off x="2029377" y="2983075"/>
            <a:ext cx="542925" cy="285750"/>
          </a:xfrm>
          <a:prstGeom prst="rect">
            <a:avLst/>
          </a:prstGeom>
          <a:noFill/>
          <a:ln>
            <a:noFill/>
          </a:ln>
        </p:spPr>
      </p:pic>
      <p:pic>
        <p:nvPicPr>
          <p:cNvPr id="396" name="Google Shape;396;p49"/>
          <p:cNvPicPr preferRelativeResize="0"/>
          <p:nvPr/>
        </p:nvPicPr>
        <p:blipFill>
          <a:blip r:embed="rId14">
            <a:alphaModFix/>
          </a:blip>
          <a:stretch>
            <a:fillRect/>
          </a:stretch>
        </p:blipFill>
        <p:spPr>
          <a:xfrm>
            <a:off x="2030124" y="2254845"/>
            <a:ext cx="542925" cy="304800"/>
          </a:xfrm>
          <a:prstGeom prst="rect">
            <a:avLst/>
          </a:prstGeom>
          <a:noFill/>
          <a:ln>
            <a:noFill/>
          </a:ln>
        </p:spPr>
      </p:pic>
      <p:sp>
        <p:nvSpPr>
          <p:cNvPr id="397" name="Google Shape;397;p49"/>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100">
                <a:solidFill>
                  <a:srgbClr val="1C4587"/>
                </a:solidFill>
              </a:rPr>
              <a:t>Discretization difference between the two models</a:t>
            </a:r>
            <a:endParaRPr sz="21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98" name="Google Shape;398;p49"/>
          <p:cNvPicPr preferRelativeResize="0"/>
          <p:nvPr/>
        </p:nvPicPr>
        <p:blipFill>
          <a:blip r:embed="rId15">
            <a:alphaModFix/>
          </a:blip>
          <a:stretch>
            <a:fillRect/>
          </a:stretch>
        </p:blipFill>
        <p:spPr>
          <a:xfrm>
            <a:off x="1144488" y="2594675"/>
            <a:ext cx="238125" cy="257175"/>
          </a:xfrm>
          <a:prstGeom prst="rect">
            <a:avLst/>
          </a:prstGeom>
          <a:noFill/>
          <a:ln>
            <a:noFill/>
          </a:ln>
        </p:spPr>
      </p:pic>
      <p:pic>
        <p:nvPicPr>
          <p:cNvPr id="399" name="Google Shape;399;p49"/>
          <p:cNvPicPr preferRelativeResize="0"/>
          <p:nvPr/>
        </p:nvPicPr>
        <p:blipFill>
          <a:blip r:embed="rId15">
            <a:alphaModFix/>
          </a:blip>
          <a:stretch>
            <a:fillRect/>
          </a:stretch>
        </p:blipFill>
        <p:spPr>
          <a:xfrm>
            <a:off x="4958788" y="2594663"/>
            <a:ext cx="238125" cy="257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405" name="Google Shape;405;p50"/>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1C4587"/>
                </a:solidFill>
              </a:rPr>
              <a:t>Derivative Estimation</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6" name="Google Shape;406;p50"/>
          <p:cNvSpPr txBox="1"/>
          <p:nvPr>
            <p:ph type="title"/>
          </p:nvPr>
        </p:nvSpPr>
        <p:spPr>
          <a:xfrm>
            <a:off x="145050" y="1448527"/>
            <a:ext cx="3145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nl" sz="1500">
                <a:solidFill>
                  <a:srgbClr val="1C4587"/>
                </a:solidFill>
              </a:rPr>
              <a:t>Black Scholes Equation =&gt;</a:t>
            </a:r>
            <a:endParaRPr sz="15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7" name="Google Shape;407;p50"/>
          <p:cNvSpPr txBox="1"/>
          <p:nvPr>
            <p:ph type="title"/>
          </p:nvPr>
        </p:nvSpPr>
        <p:spPr>
          <a:xfrm>
            <a:off x="143318" y="2394100"/>
            <a:ext cx="3145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nl" sz="1500">
                <a:solidFill>
                  <a:srgbClr val="1C4587"/>
                </a:solidFill>
              </a:rPr>
              <a:t>Backward difference (t)</a:t>
            </a:r>
            <a:r>
              <a:rPr lang="nl" sz="1500">
                <a:solidFill>
                  <a:srgbClr val="1C4587"/>
                </a:solidFill>
              </a:rPr>
              <a:t> =&gt;</a:t>
            </a:r>
            <a:endParaRPr sz="15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8" name="Google Shape;408;p50"/>
          <p:cNvSpPr txBox="1"/>
          <p:nvPr>
            <p:ph type="title"/>
          </p:nvPr>
        </p:nvSpPr>
        <p:spPr>
          <a:xfrm>
            <a:off x="143325" y="3213250"/>
            <a:ext cx="3145500" cy="67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nl" sz="1500">
                <a:solidFill>
                  <a:srgbClr val="1C4587"/>
                </a:solidFill>
              </a:rPr>
              <a:t>Centered difference</a:t>
            </a:r>
            <a:r>
              <a:rPr lang="nl" sz="1500">
                <a:solidFill>
                  <a:srgbClr val="1C4587"/>
                </a:solidFill>
              </a:rPr>
              <a:t> (S) =&gt;</a:t>
            </a:r>
            <a:br>
              <a:rPr lang="nl" sz="1500">
                <a:solidFill>
                  <a:srgbClr val="1C4587"/>
                </a:solidFill>
              </a:rPr>
            </a:br>
            <a:endParaRPr sz="200">
              <a:solidFill>
                <a:srgbClr val="1C4587"/>
              </a:solidFill>
            </a:endParaRPr>
          </a:p>
          <a:p>
            <a:pPr indent="0" lvl="0" marL="0" rtl="0" algn="ctr">
              <a:spcBef>
                <a:spcPts val="0"/>
              </a:spcBef>
              <a:spcAft>
                <a:spcPts val="0"/>
              </a:spcAft>
              <a:buNone/>
            </a:pPr>
            <a:r>
              <a:rPr lang="nl" sz="1500">
                <a:solidFill>
                  <a:srgbClr val="1C4587"/>
                </a:solidFill>
              </a:rPr>
              <a:t>         </a:t>
            </a:r>
            <a:r>
              <a:rPr lang="nl" sz="1500">
                <a:solidFill>
                  <a:srgbClr val="1C4587"/>
                </a:solidFill>
              </a:rPr>
              <a:t>(first order)</a:t>
            </a:r>
            <a:endParaRPr sz="15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9" name="Google Shape;409;p50"/>
          <p:cNvSpPr txBox="1"/>
          <p:nvPr>
            <p:ph type="title"/>
          </p:nvPr>
        </p:nvSpPr>
        <p:spPr>
          <a:xfrm>
            <a:off x="157180" y="4127650"/>
            <a:ext cx="3145500" cy="67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nl" sz="1500">
                <a:solidFill>
                  <a:srgbClr val="1C4587"/>
                </a:solidFill>
              </a:rPr>
              <a:t>Centered difference (S) =&gt;</a:t>
            </a:r>
            <a:br>
              <a:rPr lang="nl" sz="1500">
                <a:solidFill>
                  <a:srgbClr val="1C4587"/>
                </a:solidFill>
              </a:rPr>
            </a:br>
            <a:endParaRPr sz="200">
              <a:solidFill>
                <a:srgbClr val="1C4587"/>
              </a:solidFill>
            </a:endParaRPr>
          </a:p>
          <a:p>
            <a:pPr indent="0" lvl="0" marL="0" rtl="0" algn="ctr">
              <a:spcBef>
                <a:spcPts val="0"/>
              </a:spcBef>
              <a:spcAft>
                <a:spcPts val="0"/>
              </a:spcAft>
              <a:buNone/>
            </a:pPr>
            <a:r>
              <a:rPr lang="nl" sz="1500">
                <a:solidFill>
                  <a:srgbClr val="1C4587"/>
                </a:solidFill>
              </a:rPr>
              <a:t>         (Second order)</a:t>
            </a:r>
            <a:endParaRPr sz="15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10" name="Google Shape;410;p50"/>
          <p:cNvPicPr preferRelativeResize="0"/>
          <p:nvPr/>
        </p:nvPicPr>
        <p:blipFill>
          <a:blip r:embed="rId3">
            <a:alphaModFix/>
          </a:blip>
          <a:stretch>
            <a:fillRect/>
          </a:stretch>
        </p:blipFill>
        <p:spPr>
          <a:xfrm>
            <a:off x="3442950" y="1264600"/>
            <a:ext cx="5495925" cy="666750"/>
          </a:xfrm>
          <a:prstGeom prst="rect">
            <a:avLst/>
          </a:prstGeom>
          <a:noFill/>
          <a:ln>
            <a:noFill/>
          </a:ln>
        </p:spPr>
      </p:pic>
      <p:pic>
        <p:nvPicPr>
          <p:cNvPr id="411" name="Google Shape;411;p50"/>
          <p:cNvPicPr preferRelativeResize="0"/>
          <p:nvPr/>
        </p:nvPicPr>
        <p:blipFill>
          <a:blip r:embed="rId4">
            <a:alphaModFix/>
          </a:blip>
          <a:stretch>
            <a:fillRect/>
          </a:stretch>
        </p:blipFill>
        <p:spPr>
          <a:xfrm>
            <a:off x="3393497" y="3988736"/>
            <a:ext cx="3085238" cy="620594"/>
          </a:xfrm>
          <a:prstGeom prst="rect">
            <a:avLst/>
          </a:prstGeom>
          <a:noFill/>
          <a:ln>
            <a:noFill/>
          </a:ln>
        </p:spPr>
      </p:pic>
      <p:pic>
        <p:nvPicPr>
          <p:cNvPr id="412" name="Google Shape;412;p50"/>
          <p:cNvPicPr preferRelativeResize="0"/>
          <p:nvPr/>
        </p:nvPicPr>
        <p:blipFill>
          <a:blip r:embed="rId5">
            <a:alphaModFix/>
          </a:blip>
          <a:stretch>
            <a:fillRect/>
          </a:stretch>
        </p:blipFill>
        <p:spPr>
          <a:xfrm>
            <a:off x="3440694" y="2224953"/>
            <a:ext cx="2314575" cy="676275"/>
          </a:xfrm>
          <a:prstGeom prst="rect">
            <a:avLst/>
          </a:prstGeom>
          <a:noFill/>
          <a:ln>
            <a:noFill/>
          </a:ln>
        </p:spPr>
      </p:pic>
      <p:pic>
        <p:nvPicPr>
          <p:cNvPr id="413" name="Google Shape;413;p50"/>
          <p:cNvPicPr preferRelativeResize="0"/>
          <p:nvPr/>
        </p:nvPicPr>
        <p:blipFill>
          <a:blip r:embed="rId6">
            <a:alphaModFix/>
          </a:blip>
          <a:stretch>
            <a:fillRect/>
          </a:stretch>
        </p:blipFill>
        <p:spPr>
          <a:xfrm>
            <a:off x="3413417" y="3134138"/>
            <a:ext cx="2317171" cy="6216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are options?</a:t>
            </a:r>
            <a:endParaRPr/>
          </a:p>
        </p:txBody>
      </p:sp>
      <p:sp>
        <p:nvSpPr>
          <p:cNvPr id="138" name="Google Shape;138;p24"/>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t>Example: 100 stocks of Apple</a:t>
            </a:r>
            <a:endParaRPr sz="1500"/>
          </a:p>
          <a:p>
            <a:pPr indent="-323850" lvl="0" marL="457200" rtl="0" algn="l">
              <a:spcBef>
                <a:spcPts val="0"/>
              </a:spcBef>
              <a:spcAft>
                <a:spcPts val="0"/>
              </a:spcAft>
              <a:buSzPts val="1500"/>
              <a:buChar char="●"/>
            </a:pPr>
            <a:r>
              <a:rPr lang="nl" sz="1500"/>
              <a:t>Expiration</a:t>
            </a:r>
            <a:r>
              <a:rPr lang="nl" sz="1500"/>
              <a:t> time: 5 days</a:t>
            </a:r>
            <a:endParaRPr sz="1500"/>
          </a:p>
          <a:p>
            <a:pPr indent="-323850" lvl="0" marL="457200" rtl="0" algn="l">
              <a:spcBef>
                <a:spcPts val="0"/>
              </a:spcBef>
              <a:spcAft>
                <a:spcPts val="0"/>
              </a:spcAft>
              <a:buSzPts val="1500"/>
              <a:buChar char="●"/>
            </a:pPr>
            <a:r>
              <a:rPr lang="nl" sz="1500"/>
              <a:t>Current price: €10 </a:t>
            </a:r>
            <a:endParaRPr sz="1500"/>
          </a:p>
          <a:p>
            <a:pPr indent="-323850" lvl="0" marL="457200" rtl="0" algn="l">
              <a:spcBef>
                <a:spcPts val="0"/>
              </a:spcBef>
              <a:spcAft>
                <a:spcPts val="0"/>
              </a:spcAft>
              <a:buSzPts val="1500"/>
              <a:buChar char="●"/>
            </a:pPr>
            <a:r>
              <a:rPr lang="nl" sz="1500"/>
              <a:t>Strike price: 11</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nl" sz="1500"/>
              <a:t>If at expiration time:</a:t>
            </a:r>
            <a:endParaRPr sz="1500"/>
          </a:p>
          <a:p>
            <a:pPr indent="-323850" lvl="0" marL="457200" rtl="0" algn="l">
              <a:spcBef>
                <a:spcPts val="0"/>
              </a:spcBef>
              <a:spcAft>
                <a:spcPts val="0"/>
              </a:spcAft>
              <a:buSzPts val="1500"/>
              <a:buChar char="●"/>
            </a:pPr>
            <a:r>
              <a:rPr lang="nl" sz="1500"/>
              <a:t>Apple (stock) price: €13 </a:t>
            </a:r>
            <a:endParaRPr sz="1500"/>
          </a:p>
          <a:p>
            <a:pPr indent="-323850" lvl="0" marL="457200" rtl="0" algn="l">
              <a:spcBef>
                <a:spcPts val="0"/>
              </a:spcBef>
              <a:spcAft>
                <a:spcPts val="0"/>
              </a:spcAft>
              <a:buSzPts val="1500"/>
              <a:buChar char="●"/>
            </a:pPr>
            <a:r>
              <a:rPr lang="nl" sz="1500"/>
              <a:t>Profit: 100 * (13-11) = €200</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nl" sz="1500"/>
              <a:t>If price is less than strike price (€11)</a:t>
            </a:r>
            <a:endParaRPr sz="1500"/>
          </a:p>
          <a:p>
            <a:pPr indent="-323850" lvl="0" marL="457200" rtl="0" algn="l">
              <a:spcBef>
                <a:spcPts val="0"/>
              </a:spcBef>
              <a:spcAft>
                <a:spcPts val="0"/>
              </a:spcAft>
              <a:buSzPts val="1500"/>
              <a:buChar char="-"/>
            </a:pPr>
            <a:r>
              <a:rPr b="1" lang="nl" sz="1500"/>
              <a:t>No</a:t>
            </a:r>
            <a:r>
              <a:rPr lang="nl" sz="1500"/>
              <a:t> profit but also </a:t>
            </a:r>
            <a:r>
              <a:rPr b="1" lang="nl" sz="1500"/>
              <a:t>“No”</a:t>
            </a:r>
            <a:r>
              <a:rPr lang="nl" sz="1500"/>
              <a:t> loss</a:t>
            </a:r>
            <a:endParaRPr sz="1500"/>
          </a:p>
          <a:p>
            <a:pPr indent="-323850" lvl="0" marL="457200" rtl="0" algn="l">
              <a:spcBef>
                <a:spcPts val="0"/>
              </a:spcBef>
              <a:spcAft>
                <a:spcPts val="0"/>
              </a:spcAft>
              <a:buSzPts val="1500"/>
              <a:buChar char="-"/>
            </a:pPr>
            <a:r>
              <a:rPr lang="nl" sz="1500"/>
              <a:t>Less risky</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nl" sz="1500"/>
              <a:t>Q: For how much should I buy the option from pietro on day 3?</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pic>
        <p:nvPicPr>
          <p:cNvPr id="139" name="Google Shape;139;p24"/>
          <p:cNvPicPr preferRelativeResize="0"/>
          <p:nvPr/>
        </p:nvPicPr>
        <p:blipFill>
          <a:blip r:embed="rId3">
            <a:alphaModFix/>
          </a:blip>
          <a:stretch>
            <a:fillRect/>
          </a:stretch>
        </p:blipFill>
        <p:spPr>
          <a:xfrm>
            <a:off x="4653709" y="2070710"/>
            <a:ext cx="1764367" cy="1187559"/>
          </a:xfrm>
          <a:prstGeom prst="rect">
            <a:avLst/>
          </a:prstGeom>
          <a:noFill/>
          <a:ln>
            <a:noFill/>
          </a:ln>
        </p:spPr>
      </p:pic>
      <p:sp>
        <p:nvSpPr>
          <p:cNvPr id="140" name="Google Shape;140;p24"/>
          <p:cNvSpPr txBox="1"/>
          <p:nvPr/>
        </p:nvSpPr>
        <p:spPr>
          <a:xfrm>
            <a:off x="6466971" y="2134783"/>
            <a:ext cx="2304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6100">
                <a:latin typeface="Archivo"/>
                <a:ea typeface="Archivo"/>
                <a:cs typeface="Archivo"/>
                <a:sym typeface="Archivo"/>
              </a:rPr>
              <a:t>(</a:t>
            </a:r>
            <a:r>
              <a:rPr lang="nl" sz="6100">
                <a:latin typeface="Archivo"/>
                <a:ea typeface="Archivo"/>
                <a:cs typeface="Archivo"/>
                <a:sym typeface="Archivo"/>
              </a:rPr>
              <a:t>     </a:t>
            </a:r>
            <a:r>
              <a:rPr lang="nl" sz="6100">
                <a:latin typeface="Archivo"/>
                <a:ea typeface="Archivo"/>
                <a:cs typeface="Archivo"/>
                <a:sym typeface="Archivo"/>
              </a:rPr>
              <a:t>)</a:t>
            </a:r>
            <a:endParaRPr sz="6100">
              <a:latin typeface="Archivo"/>
              <a:ea typeface="Archivo"/>
              <a:cs typeface="Archivo"/>
              <a:sym typeface="Archivo"/>
            </a:endParaRPr>
          </a:p>
        </p:txBody>
      </p:sp>
      <p:sp>
        <p:nvSpPr>
          <p:cNvPr id="141" name="Google Shape;14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42" name="Google Shape;142;p24"/>
          <p:cNvPicPr preferRelativeResize="0"/>
          <p:nvPr/>
        </p:nvPicPr>
        <p:blipFill>
          <a:blip r:embed="rId4">
            <a:alphaModFix/>
          </a:blip>
          <a:stretch>
            <a:fillRect/>
          </a:stretch>
        </p:blipFill>
        <p:spPr>
          <a:xfrm>
            <a:off x="6867750" y="2221475"/>
            <a:ext cx="745249" cy="886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419" name="Google Shape;419;p51"/>
          <p:cNvPicPr preferRelativeResize="0"/>
          <p:nvPr/>
        </p:nvPicPr>
        <p:blipFill rotWithShape="1">
          <a:blip r:embed="rId3">
            <a:alphaModFix/>
          </a:blip>
          <a:srcRect b="0" l="0" r="665" t="0"/>
          <a:stretch/>
        </p:blipFill>
        <p:spPr>
          <a:xfrm>
            <a:off x="1447800" y="1889325"/>
            <a:ext cx="6385225" cy="504900"/>
          </a:xfrm>
          <a:prstGeom prst="rect">
            <a:avLst/>
          </a:prstGeom>
          <a:noFill/>
          <a:ln>
            <a:noFill/>
          </a:ln>
        </p:spPr>
      </p:pic>
      <p:sp>
        <p:nvSpPr>
          <p:cNvPr id="420" name="Google Shape;420;p51"/>
          <p:cNvSpPr txBox="1"/>
          <p:nvPr>
            <p:ph type="title"/>
          </p:nvPr>
        </p:nvSpPr>
        <p:spPr>
          <a:xfrm>
            <a:off x="1745250" y="1372325"/>
            <a:ext cx="5871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rgbClr val="1C4587"/>
                </a:solidFill>
              </a:rPr>
              <a:t>Black Scholes Equation (PDE) </a:t>
            </a:r>
            <a:r>
              <a:rPr lang="nl" sz="1500">
                <a:solidFill>
                  <a:srgbClr val="FF0000"/>
                </a:solidFill>
              </a:rPr>
              <a:t>Backward (t) </a:t>
            </a:r>
            <a:r>
              <a:rPr lang="nl" sz="1500">
                <a:solidFill>
                  <a:srgbClr val="1C4587"/>
                </a:solidFill>
              </a:rPr>
              <a:t>and </a:t>
            </a:r>
            <a:r>
              <a:rPr lang="nl" sz="1500">
                <a:solidFill>
                  <a:srgbClr val="0000FF"/>
                </a:solidFill>
              </a:rPr>
              <a:t>Centered (S)</a:t>
            </a:r>
            <a:endParaRPr sz="1500">
              <a:solidFill>
                <a:srgbClr val="0000FF"/>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1" name="Google Shape;421;p51"/>
          <p:cNvSpPr txBox="1"/>
          <p:nvPr>
            <p:ph type="title"/>
          </p:nvPr>
        </p:nvSpPr>
        <p:spPr>
          <a:xfrm>
            <a:off x="2659650" y="2972525"/>
            <a:ext cx="5871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1500">
                <a:solidFill>
                  <a:srgbClr val="1C4587"/>
                </a:solidFill>
              </a:rPr>
              <a:t>Reorder in terms based on</a:t>
            </a:r>
            <a:endParaRPr/>
          </a:p>
          <a:p>
            <a:pPr indent="0" lvl="0" marL="0" rtl="0" algn="l">
              <a:spcBef>
                <a:spcPts val="0"/>
              </a:spcBef>
              <a:spcAft>
                <a:spcPts val="0"/>
              </a:spcAft>
              <a:buNone/>
            </a:pPr>
            <a:r>
              <a:t/>
            </a:r>
            <a:endParaRPr/>
          </a:p>
        </p:txBody>
      </p:sp>
      <p:pic>
        <p:nvPicPr>
          <p:cNvPr id="422" name="Google Shape;422;p51"/>
          <p:cNvPicPr preferRelativeResize="0"/>
          <p:nvPr/>
        </p:nvPicPr>
        <p:blipFill>
          <a:blip r:embed="rId4">
            <a:alphaModFix/>
          </a:blip>
          <a:stretch>
            <a:fillRect/>
          </a:stretch>
        </p:blipFill>
        <p:spPr>
          <a:xfrm>
            <a:off x="5313205" y="3083934"/>
            <a:ext cx="1328325" cy="234850"/>
          </a:xfrm>
          <a:prstGeom prst="rect">
            <a:avLst/>
          </a:prstGeom>
          <a:noFill/>
          <a:ln>
            <a:noFill/>
          </a:ln>
        </p:spPr>
      </p:pic>
      <p:pic>
        <p:nvPicPr>
          <p:cNvPr id="423" name="Google Shape;423;p51"/>
          <p:cNvPicPr preferRelativeResize="0"/>
          <p:nvPr/>
        </p:nvPicPr>
        <p:blipFill>
          <a:blip r:embed="rId5">
            <a:alphaModFix/>
          </a:blip>
          <a:stretch>
            <a:fillRect/>
          </a:stretch>
        </p:blipFill>
        <p:spPr>
          <a:xfrm>
            <a:off x="2722400" y="4195423"/>
            <a:ext cx="3476625" cy="361950"/>
          </a:xfrm>
          <a:prstGeom prst="rect">
            <a:avLst/>
          </a:prstGeom>
          <a:noFill/>
          <a:ln>
            <a:noFill/>
          </a:ln>
        </p:spPr>
      </p:pic>
      <p:pic>
        <p:nvPicPr>
          <p:cNvPr id="424" name="Google Shape;424;p51"/>
          <p:cNvPicPr preferRelativeResize="0"/>
          <p:nvPr/>
        </p:nvPicPr>
        <p:blipFill>
          <a:blip r:embed="rId6">
            <a:alphaModFix/>
          </a:blip>
          <a:stretch>
            <a:fillRect/>
          </a:stretch>
        </p:blipFill>
        <p:spPr>
          <a:xfrm>
            <a:off x="185275" y="3550520"/>
            <a:ext cx="8839200" cy="510381"/>
          </a:xfrm>
          <a:prstGeom prst="rect">
            <a:avLst/>
          </a:prstGeom>
          <a:noFill/>
          <a:ln>
            <a:noFill/>
          </a:ln>
        </p:spPr>
      </p:pic>
      <p:sp>
        <p:nvSpPr>
          <p:cNvPr id="425" name="Google Shape;425;p51"/>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1C4587"/>
                </a:solidFill>
              </a:rPr>
              <a:t>Reshaping to build a solver</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cxnSp>
        <p:nvCxnSpPr>
          <p:cNvPr id="431" name="Google Shape;431;p52"/>
          <p:cNvCxnSpPr/>
          <p:nvPr/>
        </p:nvCxnSpPr>
        <p:spPr>
          <a:xfrm>
            <a:off x="2651075" y="2744950"/>
            <a:ext cx="412800" cy="0"/>
          </a:xfrm>
          <a:prstGeom prst="straightConnector1">
            <a:avLst/>
          </a:prstGeom>
          <a:noFill/>
          <a:ln cap="flat" cmpd="sng" w="28575">
            <a:solidFill>
              <a:srgbClr val="38761D"/>
            </a:solidFill>
            <a:prstDash val="solid"/>
            <a:round/>
            <a:headEnd len="med" w="med" type="stealth"/>
            <a:tailEnd len="med" w="med" type="none"/>
          </a:ln>
        </p:spPr>
      </p:cxnSp>
      <p:cxnSp>
        <p:nvCxnSpPr>
          <p:cNvPr id="432" name="Google Shape;432;p52"/>
          <p:cNvCxnSpPr>
            <a:stCxn id="433" idx="6"/>
          </p:cNvCxnSpPr>
          <p:nvPr/>
        </p:nvCxnSpPr>
        <p:spPr>
          <a:xfrm flipH="1" rot="10800000">
            <a:off x="2682875" y="2744868"/>
            <a:ext cx="381000" cy="371400"/>
          </a:xfrm>
          <a:prstGeom prst="straightConnector1">
            <a:avLst/>
          </a:prstGeom>
          <a:noFill/>
          <a:ln cap="flat" cmpd="sng" w="28575">
            <a:solidFill>
              <a:srgbClr val="38761D"/>
            </a:solidFill>
            <a:prstDash val="solid"/>
            <a:round/>
            <a:headEnd len="med" w="med" type="stealth"/>
            <a:tailEnd len="med" w="med" type="none"/>
          </a:ln>
        </p:spPr>
      </p:cxnSp>
      <p:cxnSp>
        <p:nvCxnSpPr>
          <p:cNvPr id="434" name="Google Shape;434;p52"/>
          <p:cNvCxnSpPr>
            <a:stCxn id="435" idx="5"/>
          </p:cNvCxnSpPr>
          <p:nvPr/>
        </p:nvCxnSpPr>
        <p:spPr>
          <a:xfrm>
            <a:off x="2667059" y="2392452"/>
            <a:ext cx="396900" cy="352500"/>
          </a:xfrm>
          <a:prstGeom prst="straightConnector1">
            <a:avLst/>
          </a:prstGeom>
          <a:noFill/>
          <a:ln cap="flat" cmpd="sng" w="28575">
            <a:solidFill>
              <a:srgbClr val="38761D"/>
            </a:solidFill>
            <a:prstDash val="solid"/>
            <a:round/>
            <a:headEnd len="med" w="med" type="stealth"/>
            <a:tailEnd len="med" w="med" type="none"/>
          </a:ln>
        </p:spPr>
      </p:cxnSp>
      <p:cxnSp>
        <p:nvCxnSpPr>
          <p:cNvPr id="436" name="Google Shape;436;p52"/>
          <p:cNvCxnSpPr/>
          <p:nvPr/>
        </p:nvCxnSpPr>
        <p:spPr>
          <a:xfrm>
            <a:off x="3009875" y="2690950"/>
            <a:ext cx="0" cy="1182300"/>
          </a:xfrm>
          <a:prstGeom prst="straightConnector1">
            <a:avLst/>
          </a:prstGeom>
          <a:noFill/>
          <a:ln cap="flat" cmpd="sng" w="9525">
            <a:solidFill>
              <a:srgbClr val="0000FF"/>
            </a:solidFill>
            <a:prstDash val="lgDash"/>
            <a:round/>
            <a:headEnd len="med" w="med" type="none"/>
            <a:tailEnd len="med" w="med" type="none"/>
          </a:ln>
        </p:spPr>
      </p:cxnSp>
      <p:cxnSp>
        <p:nvCxnSpPr>
          <p:cNvPr id="437" name="Google Shape;437;p52"/>
          <p:cNvCxnSpPr>
            <a:endCxn id="438" idx="4"/>
          </p:cNvCxnSpPr>
          <p:nvPr/>
        </p:nvCxnSpPr>
        <p:spPr>
          <a:xfrm>
            <a:off x="3009875" y="1601950"/>
            <a:ext cx="0" cy="1197000"/>
          </a:xfrm>
          <a:prstGeom prst="straightConnector1">
            <a:avLst/>
          </a:prstGeom>
          <a:noFill/>
          <a:ln cap="flat" cmpd="sng" w="9525">
            <a:solidFill>
              <a:srgbClr val="B7B7B7"/>
            </a:solidFill>
            <a:prstDash val="lgDash"/>
            <a:round/>
            <a:headEnd len="med" w="med" type="none"/>
            <a:tailEnd len="med" w="med" type="none"/>
          </a:ln>
        </p:spPr>
      </p:cxnSp>
      <p:cxnSp>
        <p:nvCxnSpPr>
          <p:cNvPr id="439" name="Google Shape;439;p52"/>
          <p:cNvCxnSpPr/>
          <p:nvPr/>
        </p:nvCxnSpPr>
        <p:spPr>
          <a:xfrm>
            <a:off x="1424252" y="2744950"/>
            <a:ext cx="1257600" cy="0"/>
          </a:xfrm>
          <a:prstGeom prst="straightConnector1">
            <a:avLst/>
          </a:prstGeom>
          <a:noFill/>
          <a:ln cap="flat" cmpd="sng" w="9525">
            <a:solidFill>
              <a:srgbClr val="FF0000"/>
            </a:solidFill>
            <a:prstDash val="lgDash"/>
            <a:round/>
            <a:headEnd len="med" w="med" type="none"/>
            <a:tailEnd len="med" w="med" type="none"/>
          </a:ln>
        </p:spPr>
      </p:cxnSp>
      <p:cxnSp>
        <p:nvCxnSpPr>
          <p:cNvPr id="440" name="Google Shape;440;p52"/>
          <p:cNvCxnSpPr/>
          <p:nvPr/>
        </p:nvCxnSpPr>
        <p:spPr>
          <a:xfrm rot="10800000">
            <a:off x="1437400" y="1262850"/>
            <a:ext cx="0" cy="2633700"/>
          </a:xfrm>
          <a:prstGeom prst="straightConnector1">
            <a:avLst/>
          </a:prstGeom>
          <a:noFill/>
          <a:ln cap="flat" cmpd="sng" w="28575">
            <a:solidFill>
              <a:srgbClr val="073763"/>
            </a:solidFill>
            <a:prstDash val="solid"/>
            <a:round/>
            <a:headEnd len="med" w="med" type="none"/>
            <a:tailEnd len="med" w="med" type="stealth"/>
          </a:ln>
        </p:spPr>
      </p:cxnSp>
      <p:cxnSp>
        <p:nvCxnSpPr>
          <p:cNvPr id="441" name="Google Shape;441;p52"/>
          <p:cNvCxnSpPr/>
          <p:nvPr/>
        </p:nvCxnSpPr>
        <p:spPr>
          <a:xfrm>
            <a:off x="1428743" y="3887950"/>
            <a:ext cx="2822100" cy="0"/>
          </a:xfrm>
          <a:prstGeom prst="straightConnector1">
            <a:avLst/>
          </a:prstGeom>
          <a:noFill/>
          <a:ln cap="flat" cmpd="sng" w="28575">
            <a:solidFill>
              <a:srgbClr val="073763"/>
            </a:solidFill>
            <a:prstDash val="solid"/>
            <a:round/>
            <a:headEnd len="med" w="med" type="none"/>
            <a:tailEnd len="med" w="med" type="stealth"/>
          </a:ln>
        </p:spPr>
      </p:cxnSp>
      <p:pic>
        <p:nvPicPr>
          <p:cNvPr id="442" name="Google Shape;442;p52"/>
          <p:cNvPicPr preferRelativeResize="0"/>
          <p:nvPr/>
        </p:nvPicPr>
        <p:blipFill>
          <a:blip r:embed="rId3">
            <a:alphaModFix/>
          </a:blip>
          <a:stretch>
            <a:fillRect/>
          </a:stretch>
        </p:blipFill>
        <p:spPr>
          <a:xfrm>
            <a:off x="1351675" y="1022127"/>
            <a:ext cx="171450" cy="190500"/>
          </a:xfrm>
          <a:prstGeom prst="rect">
            <a:avLst/>
          </a:prstGeom>
          <a:noFill/>
          <a:ln>
            <a:noFill/>
          </a:ln>
        </p:spPr>
      </p:pic>
      <p:pic>
        <p:nvPicPr>
          <p:cNvPr id="443" name="Google Shape;443;p52"/>
          <p:cNvPicPr preferRelativeResize="0"/>
          <p:nvPr/>
        </p:nvPicPr>
        <p:blipFill>
          <a:blip r:embed="rId4">
            <a:alphaModFix/>
          </a:blip>
          <a:stretch>
            <a:fillRect/>
          </a:stretch>
        </p:blipFill>
        <p:spPr>
          <a:xfrm>
            <a:off x="4309625" y="3797463"/>
            <a:ext cx="95250" cy="180975"/>
          </a:xfrm>
          <a:prstGeom prst="rect">
            <a:avLst/>
          </a:prstGeom>
          <a:noFill/>
          <a:ln>
            <a:noFill/>
          </a:ln>
        </p:spPr>
      </p:pic>
      <p:cxnSp>
        <p:nvCxnSpPr>
          <p:cNvPr id="444" name="Google Shape;444;p52"/>
          <p:cNvCxnSpPr/>
          <p:nvPr/>
        </p:nvCxnSpPr>
        <p:spPr>
          <a:xfrm rot="10800000">
            <a:off x="2598125" y="2333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45" name="Google Shape;445;p52"/>
          <p:cNvCxnSpPr/>
          <p:nvPr/>
        </p:nvCxnSpPr>
        <p:spPr>
          <a:xfrm rot="10800000">
            <a:off x="2598125" y="1952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46" name="Google Shape;446;p52"/>
          <p:cNvCxnSpPr/>
          <p:nvPr/>
        </p:nvCxnSpPr>
        <p:spPr>
          <a:xfrm rot="10800000">
            <a:off x="2598125" y="1190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47" name="Google Shape;447;p52"/>
          <p:cNvCxnSpPr>
            <a:stCxn id="438" idx="2"/>
          </p:cNvCxnSpPr>
          <p:nvPr/>
        </p:nvCxnSpPr>
        <p:spPr>
          <a:xfrm>
            <a:off x="2955875" y="2744950"/>
            <a:ext cx="816000" cy="0"/>
          </a:xfrm>
          <a:prstGeom prst="straightConnector1">
            <a:avLst/>
          </a:prstGeom>
          <a:noFill/>
          <a:ln cap="flat" cmpd="sng" w="9525">
            <a:solidFill>
              <a:srgbClr val="B7B7B7"/>
            </a:solidFill>
            <a:prstDash val="lgDash"/>
            <a:round/>
            <a:headEnd len="med" w="med" type="none"/>
            <a:tailEnd len="med" w="med" type="none"/>
          </a:ln>
        </p:spPr>
      </p:cxnSp>
      <p:cxnSp>
        <p:nvCxnSpPr>
          <p:cNvPr id="448" name="Google Shape;448;p52"/>
          <p:cNvCxnSpPr/>
          <p:nvPr/>
        </p:nvCxnSpPr>
        <p:spPr>
          <a:xfrm rot="10800000">
            <a:off x="2598125" y="809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49" name="Google Shape;449;p52"/>
          <p:cNvCxnSpPr/>
          <p:nvPr/>
        </p:nvCxnSpPr>
        <p:spPr>
          <a:xfrm rot="10800000">
            <a:off x="2598125" y="4282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50" name="Google Shape;450;p52"/>
          <p:cNvCxnSpPr/>
          <p:nvPr/>
        </p:nvCxnSpPr>
        <p:spPr>
          <a:xfrm>
            <a:off x="1866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451" name="Google Shape;451;p52"/>
          <p:cNvCxnSpPr/>
          <p:nvPr/>
        </p:nvCxnSpPr>
        <p:spPr>
          <a:xfrm>
            <a:off x="2247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452" name="Google Shape;452;p52"/>
          <p:cNvCxnSpPr/>
          <p:nvPr/>
        </p:nvCxnSpPr>
        <p:spPr>
          <a:xfrm>
            <a:off x="2628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453" name="Google Shape;453;p52"/>
          <p:cNvCxnSpPr/>
          <p:nvPr/>
        </p:nvCxnSpPr>
        <p:spPr>
          <a:xfrm>
            <a:off x="3390875" y="16019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454" name="Google Shape;454;p52"/>
          <p:cNvCxnSpPr/>
          <p:nvPr/>
        </p:nvCxnSpPr>
        <p:spPr>
          <a:xfrm>
            <a:off x="3771875" y="1601949"/>
            <a:ext cx="0" cy="2271300"/>
          </a:xfrm>
          <a:prstGeom prst="straightConnector1">
            <a:avLst/>
          </a:prstGeom>
          <a:noFill/>
          <a:ln cap="flat" cmpd="sng" w="9525">
            <a:solidFill>
              <a:srgbClr val="B7B7B7"/>
            </a:solidFill>
            <a:prstDash val="lgDash"/>
            <a:round/>
            <a:headEnd len="med" w="med" type="none"/>
            <a:tailEnd len="med" w="med" type="none"/>
          </a:ln>
        </p:spPr>
      </p:cxnSp>
      <p:sp>
        <p:nvSpPr>
          <p:cNvPr id="435" name="Google Shape;435;p52"/>
          <p:cNvSpPr/>
          <p:nvPr/>
        </p:nvSpPr>
        <p:spPr>
          <a:xfrm>
            <a:off x="2574875" y="230026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p:nvPr/>
        </p:nvSpPr>
        <p:spPr>
          <a:xfrm>
            <a:off x="2573852" y="26909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3" name="Google Shape;433;p52"/>
          <p:cNvSpPr/>
          <p:nvPr/>
        </p:nvSpPr>
        <p:spPr>
          <a:xfrm>
            <a:off x="2574875" y="3062268"/>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2"/>
          <p:cNvSpPr/>
          <p:nvPr/>
        </p:nvSpPr>
        <p:spPr>
          <a:xfrm>
            <a:off x="2955875" y="2690950"/>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2"/>
          <p:cNvSpPr txBox="1"/>
          <p:nvPr>
            <p:ph type="title"/>
          </p:nvPr>
        </p:nvSpPr>
        <p:spPr>
          <a:xfrm>
            <a:off x="1180677" y="4325250"/>
            <a:ext cx="314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nl" sz="1300">
                <a:solidFill>
                  <a:srgbClr val="1C4587"/>
                </a:solidFill>
              </a:rPr>
              <a:t>Discretization of Implicit Method</a:t>
            </a:r>
            <a:endParaRPr sz="13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57" name="Google Shape;457;p52"/>
          <p:cNvPicPr preferRelativeResize="0"/>
          <p:nvPr/>
        </p:nvPicPr>
        <p:blipFill>
          <a:blip r:embed="rId5">
            <a:alphaModFix/>
          </a:blip>
          <a:stretch>
            <a:fillRect/>
          </a:stretch>
        </p:blipFill>
        <p:spPr>
          <a:xfrm>
            <a:off x="2771750" y="3965900"/>
            <a:ext cx="476250" cy="266700"/>
          </a:xfrm>
          <a:prstGeom prst="rect">
            <a:avLst/>
          </a:prstGeom>
          <a:noFill/>
          <a:ln>
            <a:noFill/>
          </a:ln>
        </p:spPr>
      </p:pic>
      <p:pic>
        <p:nvPicPr>
          <p:cNvPr id="458" name="Google Shape;458;p52"/>
          <p:cNvPicPr preferRelativeResize="0"/>
          <p:nvPr/>
        </p:nvPicPr>
        <p:blipFill>
          <a:blip r:embed="rId6">
            <a:alphaModFix/>
          </a:blip>
          <a:stretch>
            <a:fillRect/>
          </a:stretch>
        </p:blipFill>
        <p:spPr>
          <a:xfrm>
            <a:off x="3113113" y="2574765"/>
            <a:ext cx="609600" cy="314325"/>
          </a:xfrm>
          <a:prstGeom prst="rect">
            <a:avLst/>
          </a:prstGeom>
          <a:noFill/>
          <a:ln>
            <a:noFill/>
          </a:ln>
        </p:spPr>
      </p:pic>
      <p:pic>
        <p:nvPicPr>
          <p:cNvPr id="459" name="Google Shape;459;p52"/>
          <p:cNvPicPr preferRelativeResize="0"/>
          <p:nvPr/>
        </p:nvPicPr>
        <p:blipFill>
          <a:blip r:embed="rId7">
            <a:alphaModFix/>
          </a:blip>
          <a:stretch>
            <a:fillRect/>
          </a:stretch>
        </p:blipFill>
        <p:spPr>
          <a:xfrm>
            <a:off x="2018986" y="2612453"/>
            <a:ext cx="428625" cy="257175"/>
          </a:xfrm>
          <a:prstGeom prst="rect">
            <a:avLst/>
          </a:prstGeom>
          <a:noFill/>
          <a:ln>
            <a:noFill/>
          </a:ln>
        </p:spPr>
      </p:pic>
      <p:pic>
        <p:nvPicPr>
          <p:cNvPr id="460" name="Google Shape;460;p52"/>
          <p:cNvPicPr preferRelativeResize="0"/>
          <p:nvPr/>
        </p:nvPicPr>
        <p:blipFill>
          <a:blip r:embed="rId8">
            <a:alphaModFix/>
          </a:blip>
          <a:stretch>
            <a:fillRect/>
          </a:stretch>
        </p:blipFill>
        <p:spPr>
          <a:xfrm>
            <a:off x="2029377" y="2983075"/>
            <a:ext cx="542925" cy="285750"/>
          </a:xfrm>
          <a:prstGeom prst="rect">
            <a:avLst/>
          </a:prstGeom>
          <a:noFill/>
          <a:ln>
            <a:noFill/>
          </a:ln>
        </p:spPr>
      </p:pic>
      <p:pic>
        <p:nvPicPr>
          <p:cNvPr id="461" name="Google Shape;461;p52"/>
          <p:cNvPicPr preferRelativeResize="0"/>
          <p:nvPr/>
        </p:nvPicPr>
        <p:blipFill>
          <a:blip r:embed="rId9">
            <a:alphaModFix/>
          </a:blip>
          <a:stretch>
            <a:fillRect/>
          </a:stretch>
        </p:blipFill>
        <p:spPr>
          <a:xfrm>
            <a:off x="2030124" y="2254845"/>
            <a:ext cx="542925" cy="304800"/>
          </a:xfrm>
          <a:prstGeom prst="rect">
            <a:avLst/>
          </a:prstGeom>
          <a:noFill/>
          <a:ln>
            <a:noFill/>
          </a:ln>
        </p:spPr>
      </p:pic>
      <p:pic>
        <p:nvPicPr>
          <p:cNvPr id="462" name="Google Shape;462;p52"/>
          <p:cNvPicPr preferRelativeResize="0"/>
          <p:nvPr/>
        </p:nvPicPr>
        <p:blipFill>
          <a:blip r:embed="rId10">
            <a:alphaModFix/>
          </a:blip>
          <a:stretch>
            <a:fillRect/>
          </a:stretch>
        </p:blipFill>
        <p:spPr>
          <a:xfrm>
            <a:off x="1144488" y="2594675"/>
            <a:ext cx="238125" cy="257175"/>
          </a:xfrm>
          <a:prstGeom prst="rect">
            <a:avLst/>
          </a:prstGeom>
          <a:noFill/>
          <a:ln>
            <a:noFill/>
          </a:ln>
        </p:spPr>
      </p:pic>
      <p:pic>
        <p:nvPicPr>
          <p:cNvPr id="463" name="Google Shape;463;p52"/>
          <p:cNvPicPr preferRelativeResize="0"/>
          <p:nvPr/>
        </p:nvPicPr>
        <p:blipFill>
          <a:blip r:embed="rId11">
            <a:alphaModFix/>
          </a:blip>
          <a:stretch>
            <a:fillRect/>
          </a:stretch>
        </p:blipFill>
        <p:spPr>
          <a:xfrm>
            <a:off x="1852163" y="2292500"/>
            <a:ext cx="133350" cy="142875"/>
          </a:xfrm>
          <a:prstGeom prst="rect">
            <a:avLst/>
          </a:prstGeom>
          <a:noFill/>
          <a:ln>
            <a:noFill/>
          </a:ln>
        </p:spPr>
      </p:pic>
      <p:pic>
        <p:nvPicPr>
          <p:cNvPr id="464" name="Google Shape;464;p52"/>
          <p:cNvPicPr preferRelativeResize="0"/>
          <p:nvPr/>
        </p:nvPicPr>
        <p:blipFill>
          <a:blip r:embed="rId12">
            <a:alphaModFix/>
          </a:blip>
          <a:stretch>
            <a:fillRect/>
          </a:stretch>
        </p:blipFill>
        <p:spPr>
          <a:xfrm>
            <a:off x="1853874" y="2613332"/>
            <a:ext cx="123825" cy="228600"/>
          </a:xfrm>
          <a:prstGeom prst="rect">
            <a:avLst/>
          </a:prstGeom>
          <a:noFill/>
          <a:ln>
            <a:noFill/>
          </a:ln>
        </p:spPr>
      </p:pic>
      <p:pic>
        <p:nvPicPr>
          <p:cNvPr id="465" name="Google Shape;465;p52"/>
          <p:cNvPicPr preferRelativeResize="0"/>
          <p:nvPr/>
        </p:nvPicPr>
        <p:blipFill>
          <a:blip r:embed="rId13">
            <a:alphaModFix/>
          </a:blip>
          <a:stretch>
            <a:fillRect/>
          </a:stretch>
        </p:blipFill>
        <p:spPr>
          <a:xfrm>
            <a:off x="1846377" y="3045841"/>
            <a:ext cx="152400" cy="142875"/>
          </a:xfrm>
          <a:prstGeom prst="rect">
            <a:avLst/>
          </a:prstGeom>
          <a:noFill/>
          <a:ln>
            <a:noFill/>
          </a:ln>
        </p:spPr>
      </p:pic>
      <p:pic>
        <p:nvPicPr>
          <p:cNvPr id="466" name="Google Shape;466;p52"/>
          <p:cNvPicPr preferRelativeResize="0"/>
          <p:nvPr/>
        </p:nvPicPr>
        <p:blipFill>
          <a:blip r:embed="rId14">
            <a:alphaModFix/>
          </a:blip>
          <a:stretch>
            <a:fillRect/>
          </a:stretch>
        </p:blipFill>
        <p:spPr>
          <a:xfrm>
            <a:off x="4830414" y="1262859"/>
            <a:ext cx="3476625" cy="361950"/>
          </a:xfrm>
          <a:prstGeom prst="rect">
            <a:avLst/>
          </a:prstGeom>
          <a:noFill/>
          <a:ln>
            <a:noFill/>
          </a:ln>
        </p:spPr>
      </p:pic>
      <p:sp>
        <p:nvSpPr>
          <p:cNvPr id="467" name="Google Shape;467;p52"/>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1C4587"/>
                </a:solidFill>
              </a:rPr>
              <a:t>Coefficients of </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68" name="Google Shape;468;p52"/>
          <p:cNvPicPr preferRelativeResize="0"/>
          <p:nvPr/>
        </p:nvPicPr>
        <p:blipFill>
          <a:blip r:embed="rId15">
            <a:alphaModFix/>
          </a:blip>
          <a:stretch>
            <a:fillRect/>
          </a:stretch>
        </p:blipFill>
        <p:spPr>
          <a:xfrm>
            <a:off x="3693101" y="488041"/>
            <a:ext cx="1993761" cy="352500"/>
          </a:xfrm>
          <a:prstGeom prst="rect">
            <a:avLst/>
          </a:prstGeom>
          <a:noFill/>
          <a:ln>
            <a:noFill/>
          </a:ln>
        </p:spPr>
      </p:pic>
      <p:pic>
        <p:nvPicPr>
          <p:cNvPr id="469" name="Google Shape;469;p52"/>
          <p:cNvPicPr preferRelativeResize="0"/>
          <p:nvPr/>
        </p:nvPicPr>
        <p:blipFill>
          <a:blip r:embed="rId16">
            <a:alphaModFix/>
          </a:blip>
          <a:stretch>
            <a:fillRect/>
          </a:stretch>
        </p:blipFill>
        <p:spPr>
          <a:xfrm>
            <a:off x="4678207" y="2022698"/>
            <a:ext cx="3733800" cy="1952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cxnSp>
        <p:nvCxnSpPr>
          <p:cNvPr id="475" name="Google Shape;475;p53"/>
          <p:cNvCxnSpPr>
            <a:endCxn id="476" idx="1"/>
          </p:cNvCxnSpPr>
          <p:nvPr/>
        </p:nvCxnSpPr>
        <p:spPr>
          <a:xfrm>
            <a:off x="1428725" y="4345150"/>
            <a:ext cx="3871500" cy="0"/>
          </a:xfrm>
          <a:prstGeom prst="straightConnector1">
            <a:avLst/>
          </a:prstGeom>
          <a:noFill/>
          <a:ln cap="flat" cmpd="sng" w="28575">
            <a:solidFill>
              <a:srgbClr val="073763"/>
            </a:solidFill>
            <a:prstDash val="solid"/>
            <a:round/>
            <a:headEnd len="med" w="med" type="none"/>
            <a:tailEnd len="med" w="med" type="stealth"/>
          </a:ln>
        </p:spPr>
      </p:cxnSp>
      <p:pic>
        <p:nvPicPr>
          <p:cNvPr id="477" name="Google Shape;477;p53"/>
          <p:cNvPicPr preferRelativeResize="0"/>
          <p:nvPr/>
        </p:nvPicPr>
        <p:blipFill>
          <a:blip r:embed="rId3">
            <a:alphaModFix/>
          </a:blip>
          <a:stretch>
            <a:fillRect/>
          </a:stretch>
        </p:blipFill>
        <p:spPr>
          <a:xfrm>
            <a:off x="1351675" y="1022127"/>
            <a:ext cx="171450" cy="190500"/>
          </a:xfrm>
          <a:prstGeom prst="rect">
            <a:avLst/>
          </a:prstGeom>
          <a:noFill/>
          <a:ln>
            <a:noFill/>
          </a:ln>
        </p:spPr>
      </p:pic>
      <p:pic>
        <p:nvPicPr>
          <p:cNvPr id="476" name="Google Shape;476;p53"/>
          <p:cNvPicPr preferRelativeResize="0"/>
          <p:nvPr/>
        </p:nvPicPr>
        <p:blipFill>
          <a:blip r:embed="rId4">
            <a:alphaModFix/>
          </a:blip>
          <a:stretch>
            <a:fillRect/>
          </a:stretch>
        </p:blipFill>
        <p:spPr>
          <a:xfrm>
            <a:off x="5300225" y="4254663"/>
            <a:ext cx="95250" cy="180975"/>
          </a:xfrm>
          <a:prstGeom prst="rect">
            <a:avLst/>
          </a:prstGeom>
          <a:noFill/>
          <a:ln>
            <a:noFill/>
          </a:ln>
        </p:spPr>
      </p:pic>
      <p:cxnSp>
        <p:nvCxnSpPr>
          <p:cNvPr id="478" name="Google Shape;478;p53"/>
          <p:cNvCxnSpPr/>
          <p:nvPr/>
        </p:nvCxnSpPr>
        <p:spPr>
          <a:xfrm rot="10800000">
            <a:off x="2598125" y="27904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79" name="Google Shape;479;p53"/>
          <p:cNvCxnSpPr/>
          <p:nvPr/>
        </p:nvCxnSpPr>
        <p:spPr>
          <a:xfrm rot="10800000">
            <a:off x="2598125" y="24094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80" name="Google Shape;480;p53"/>
          <p:cNvCxnSpPr/>
          <p:nvPr/>
        </p:nvCxnSpPr>
        <p:spPr>
          <a:xfrm rot="10800000">
            <a:off x="2598125" y="16474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81" name="Google Shape;481;p53"/>
          <p:cNvCxnSpPr/>
          <p:nvPr/>
        </p:nvCxnSpPr>
        <p:spPr>
          <a:xfrm rot="10800000">
            <a:off x="2598125" y="12664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82" name="Google Shape;482;p53"/>
          <p:cNvCxnSpPr/>
          <p:nvPr/>
        </p:nvCxnSpPr>
        <p:spPr>
          <a:xfrm>
            <a:off x="1866875" y="2059149"/>
            <a:ext cx="0" cy="2271300"/>
          </a:xfrm>
          <a:prstGeom prst="straightConnector1">
            <a:avLst/>
          </a:prstGeom>
          <a:noFill/>
          <a:ln cap="flat" cmpd="sng" w="9525">
            <a:solidFill>
              <a:srgbClr val="B7B7B7"/>
            </a:solidFill>
            <a:prstDash val="lgDash"/>
            <a:round/>
            <a:headEnd len="med" w="med" type="none"/>
            <a:tailEnd len="med" w="med" type="none"/>
          </a:ln>
        </p:spPr>
      </p:cxnSp>
      <p:cxnSp>
        <p:nvCxnSpPr>
          <p:cNvPr id="483" name="Google Shape;483;p53"/>
          <p:cNvCxnSpPr/>
          <p:nvPr/>
        </p:nvCxnSpPr>
        <p:spPr>
          <a:xfrm>
            <a:off x="2247875" y="2128050"/>
            <a:ext cx="0" cy="2202300"/>
          </a:xfrm>
          <a:prstGeom prst="straightConnector1">
            <a:avLst/>
          </a:prstGeom>
          <a:noFill/>
          <a:ln cap="flat" cmpd="sng" w="9525">
            <a:solidFill>
              <a:srgbClr val="B7B7B7"/>
            </a:solidFill>
            <a:prstDash val="lgDash"/>
            <a:round/>
            <a:headEnd len="med" w="med" type="none"/>
            <a:tailEnd len="med" w="med" type="none"/>
          </a:ln>
        </p:spPr>
      </p:cxnSp>
      <p:cxnSp>
        <p:nvCxnSpPr>
          <p:cNvPr id="484" name="Google Shape;484;p53"/>
          <p:cNvCxnSpPr/>
          <p:nvPr/>
        </p:nvCxnSpPr>
        <p:spPr>
          <a:xfrm>
            <a:off x="2628875" y="2169150"/>
            <a:ext cx="0" cy="2161200"/>
          </a:xfrm>
          <a:prstGeom prst="straightConnector1">
            <a:avLst/>
          </a:prstGeom>
          <a:noFill/>
          <a:ln cap="flat" cmpd="sng" w="9525">
            <a:solidFill>
              <a:srgbClr val="B7B7B7"/>
            </a:solidFill>
            <a:prstDash val="lgDash"/>
            <a:round/>
            <a:headEnd len="med" w="med" type="none"/>
            <a:tailEnd len="med" w="med" type="none"/>
          </a:ln>
        </p:spPr>
      </p:cxnSp>
      <p:cxnSp>
        <p:nvCxnSpPr>
          <p:cNvPr id="485" name="Google Shape;485;p53"/>
          <p:cNvCxnSpPr/>
          <p:nvPr/>
        </p:nvCxnSpPr>
        <p:spPr>
          <a:xfrm>
            <a:off x="3390875" y="2251300"/>
            <a:ext cx="0" cy="2079000"/>
          </a:xfrm>
          <a:prstGeom prst="straightConnector1">
            <a:avLst/>
          </a:prstGeom>
          <a:noFill/>
          <a:ln cap="flat" cmpd="sng" w="9525">
            <a:solidFill>
              <a:srgbClr val="B7B7B7"/>
            </a:solidFill>
            <a:prstDash val="lgDash"/>
            <a:round/>
            <a:headEnd len="med" w="med" type="none"/>
            <a:tailEnd len="med" w="med" type="none"/>
          </a:ln>
        </p:spPr>
      </p:cxnSp>
      <p:cxnSp>
        <p:nvCxnSpPr>
          <p:cNvPr id="486" name="Google Shape;486;p53"/>
          <p:cNvCxnSpPr/>
          <p:nvPr/>
        </p:nvCxnSpPr>
        <p:spPr>
          <a:xfrm flipH="1">
            <a:off x="3789093" y="2349918"/>
            <a:ext cx="7800" cy="2012400"/>
          </a:xfrm>
          <a:prstGeom prst="straightConnector1">
            <a:avLst/>
          </a:prstGeom>
          <a:noFill/>
          <a:ln cap="flat" cmpd="sng" w="28575">
            <a:solidFill>
              <a:srgbClr val="000000"/>
            </a:solidFill>
            <a:prstDash val="solid"/>
            <a:round/>
            <a:headEnd len="med" w="med" type="none"/>
            <a:tailEnd len="med" w="med" type="none"/>
          </a:ln>
        </p:spPr>
      </p:cxnSp>
      <p:cxnSp>
        <p:nvCxnSpPr>
          <p:cNvPr id="487" name="Google Shape;487;p53"/>
          <p:cNvCxnSpPr/>
          <p:nvPr/>
        </p:nvCxnSpPr>
        <p:spPr>
          <a:xfrm rot="10800000">
            <a:off x="2598125" y="2028400"/>
            <a:ext cx="0" cy="2347500"/>
          </a:xfrm>
          <a:prstGeom prst="straightConnector1">
            <a:avLst/>
          </a:prstGeom>
          <a:noFill/>
          <a:ln cap="flat" cmpd="sng" w="9525">
            <a:solidFill>
              <a:srgbClr val="B7B7B7"/>
            </a:solidFill>
            <a:prstDash val="lgDash"/>
            <a:round/>
            <a:headEnd len="med" w="med" type="none"/>
            <a:tailEnd len="med" w="med" type="none"/>
          </a:ln>
        </p:spPr>
      </p:cxnSp>
      <p:cxnSp>
        <p:nvCxnSpPr>
          <p:cNvPr id="488" name="Google Shape;488;p53"/>
          <p:cNvCxnSpPr/>
          <p:nvPr/>
        </p:nvCxnSpPr>
        <p:spPr>
          <a:xfrm>
            <a:off x="3009875" y="2218450"/>
            <a:ext cx="0" cy="2112000"/>
          </a:xfrm>
          <a:prstGeom prst="straightConnector1">
            <a:avLst/>
          </a:prstGeom>
          <a:noFill/>
          <a:ln cap="flat" cmpd="sng" w="9525">
            <a:solidFill>
              <a:srgbClr val="B7B7B7"/>
            </a:solidFill>
            <a:prstDash val="lgDash"/>
            <a:round/>
            <a:headEnd len="med" w="med" type="none"/>
            <a:tailEnd len="med" w="med" type="none"/>
          </a:ln>
        </p:spPr>
      </p:cxnSp>
      <p:cxnSp>
        <p:nvCxnSpPr>
          <p:cNvPr id="489" name="Google Shape;489;p53"/>
          <p:cNvCxnSpPr/>
          <p:nvPr/>
        </p:nvCxnSpPr>
        <p:spPr>
          <a:xfrm>
            <a:off x="3409822" y="3975777"/>
            <a:ext cx="396900" cy="352500"/>
          </a:xfrm>
          <a:prstGeom prst="straightConnector1">
            <a:avLst/>
          </a:prstGeom>
          <a:noFill/>
          <a:ln cap="flat" cmpd="sng" w="28575">
            <a:solidFill>
              <a:srgbClr val="38761D"/>
            </a:solidFill>
            <a:prstDash val="solid"/>
            <a:round/>
            <a:headEnd len="med" w="med" type="stealth"/>
            <a:tailEnd len="med" w="med" type="none"/>
          </a:ln>
        </p:spPr>
      </p:cxnSp>
      <p:sp>
        <p:nvSpPr>
          <p:cNvPr id="490" name="Google Shape;490;p53"/>
          <p:cNvSpPr/>
          <p:nvPr/>
        </p:nvSpPr>
        <p:spPr>
          <a:xfrm>
            <a:off x="3326298" y="3883593"/>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1" name="Google Shape;491;p53"/>
          <p:cNvCxnSpPr>
            <a:stCxn id="492" idx="5"/>
          </p:cNvCxnSpPr>
          <p:nvPr/>
        </p:nvCxnSpPr>
        <p:spPr>
          <a:xfrm>
            <a:off x="3020163" y="3986168"/>
            <a:ext cx="396900" cy="352500"/>
          </a:xfrm>
          <a:prstGeom prst="straightConnector1">
            <a:avLst/>
          </a:prstGeom>
          <a:noFill/>
          <a:ln cap="flat" cmpd="sng" w="28575">
            <a:solidFill>
              <a:srgbClr val="38761D"/>
            </a:solidFill>
            <a:prstDash val="solid"/>
            <a:round/>
            <a:headEnd len="med" w="med" type="stealth"/>
            <a:tailEnd len="med" w="med" type="none"/>
          </a:ln>
        </p:spPr>
      </p:cxnSp>
      <p:sp>
        <p:nvSpPr>
          <p:cNvPr id="492" name="Google Shape;492;p53"/>
          <p:cNvSpPr/>
          <p:nvPr/>
        </p:nvSpPr>
        <p:spPr>
          <a:xfrm>
            <a:off x="2927980" y="3893984"/>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3"/>
          <p:cNvSpPr/>
          <p:nvPr/>
        </p:nvSpPr>
        <p:spPr>
          <a:xfrm>
            <a:off x="1779985" y="3934397"/>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p53"/>
          <p:cNvCxnSpPr>
            <a:stCxn id="495" idx="5"/>
          </p:cNvCxnSpPr>
          <p:nvPr/>
        </p:nvCxnSpPr>
        <p:spPr>
          <a:xfrm>
            <a:off x="2639163" y="3994827"/>
            <a:ext cx="396900" cy="352500"/>
          </a:xfrm>
          <a:prstGeom prst="straightConnector1">
            <a:avLst/>
          </a:prstGeom>
          <a:noFill/>
          <a:ln cap="flat" cmpd="sng" w="28575">
            <a:solidFill>
              <a:srgbClr val="38761D"/>
            </a:solidFill>
            <a:prstDash val="solid"/>
            <a:round/>
            <a:headEnd len="med" w="med" type="stealth"/>
            <a:tailEnd len="med" w="med" type="none"/>
          </a:ln>
        </p:spPr>
      </p:cxnSp>
      <p:sp>
        <p:nvSpPr>
          <p:cNvPr id="495" name="Google Shape;495;p53"/>
          <p:cNvSpPr/>
          <p:nvPr/>
        </p:nvSpPr>
        <p:spPr>
          <a:xfrm>
            <a:off x="2546980" y="3902643"/>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53"/>
          <p:cNvCxnSpPr>
            <a:stCxn id="497" idx="5"/>
          </p:cNvCxnSpPr>
          <p:nvPr/>
        </p:nvCxnSpPr>
        <p:spPr>
          <a:xfrm>
            <a:off x="2258163" y="3994827"/>
            <a:ext cx="396900" cy="352500"/>
          </a:xfrm>
          <a:prstGeom prst="straightConnector1">
            <a:avLst/>
          </a:prstGeom>
          <a:noFill/>
          <a:ln cap="flat" cmpd="sng" w="28575">
            <a:solidFill>
              <a:srgbClr val="38761D"/>
            </a:solidFill>
            <a:prstDash val="solid"/>
            <a:round/>
            <a:headEnd len="med" w="med" type="stealth"/>
            <a:tailEnd len="med" w="med" type="none"/>
          </a:ln>
        </p:spPr>
      </p:cxnSp>
      <p:sp>
        <p:nvSpPr>
          <p:cNvPr id="497" name="Google Shape;497;p53"/>
          <p:cNvSpPr/>
          <p:nvPr/>
        </p:nvSpPr>
        <p:spPr>
          <a:xfrm>
            <a:off x="2165980" y="3902643"/>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53"/>
          <p:cNvCxnSpPr>
            <a:stCxn id="499" idx="5"/>
          </p:cNvCxnSpPr>
          <p:nvPr/>
        </p:nvCxnSpPr>
        <p:spPr>
          <a:xfrm>
            <a:off x="1877163" y="4020804"/>
            <a:ext cx="396900" cy="352500"/>
          </a:xfrm>
          <a:prstGeom prst="straightConnector1">
            <a:avLst/>
          </a:prstGeom>
          <a:noFill/>
          <a:ln cap="flat" cmpd="sng" w="28575">
            <a:solidFill>
              <a:srgbClr val="38761D"/>
            </a:solidFill>
            <a:prstDash val="solid"/>
            <a:round/>
            <a:headEnd len="med" w="med" type="stealth"/>
            <a:tailEnd len="med" w="med" type="none"/>
          </a:ln>
        </p:spPr>
      </p:cxnSp>
      <p:cxnSp>
        <p:nvCxnSpPr>
          <p:cNvPr id="500" name="Google Shape;500;p53"/>
          <p:cNvCxnSpPr/>
          <p:nvPr/>
        </p:nvCxnSpPr>
        <p:spPr>
          <a:xfrm flipH="1" rot="10800000">
            <a:off x="3382216" y="2366357"/>
            <a:ext cx="405600" cy="80400"/>
          </a:xfrm>
          <a:prstGeom prst="straightConnector1">
            <a:avLst/>
          </a:prstGeom>
          <a:noFill/>
          <a:ln cap="flat" cmpd="sng" w="28575">
            <a:solidFill>
              <a:srgbClr val="38761D"/>
            </a:solidFill>
            <a:prstDash val="solid"/>
            <a:round/>
            <a:headEnd len="med" w="med" type="stealth"/>
            <a:tailEnd len="med" w="med" type="none"/>
          </a:ln>
        </p:spPr>
      </p:cxnSp>
      <p:sp>
        <p:nvSpPr>
          <p:cNvPr id="501" name="Google Shape;501;p53"/>
          <p:cNvSpPr/>
          <p:nvPr/>
        </p:nvSpPr>
        <p:spPr>
          <a:xfrm>
            <a:off x="3326170" y="2392757"/>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 name="Google Shape;502;p53"/>
          <p:cNvCxnSpPr/>
          <p:nvPr/>
        </p:nvCxnSpPr>
        <p:spPr>
          <a:xfrm flipH="1" rot="10800000">
            <a:off x="3008143" y="2267657"/>
            <a:ext cx="401700" cy="179100"/>
          </a:xfrm>
          <a:prstGeom prst="straightConnector1">
            <a:avLst/>
          </a:prstGeom>
          <a:noFill/>
          <a:ln cap="flat" cmpd="sng" w="28575">
            <a:solidFill>
              <a:srgbClr val="38761D"/>
            </a:solidFill>
            <a:prstDash val="solid"/>
            <a:round/>
            <a:headEnd len="med" w="med" type="stealth"/>
            <a:tailEnd len="med" w="med" type="none"/>
          </a:ln>
        </p:spPr>
      </p:cxnSp>
      <p:sp>
        <p:nvSpPr>
          <p:cNvPr id="503" name="Google Shape;503;p53"/>
          <p:cNvSpPr/>
          <p:nvPr/>
        </p:nvSpPr>
        <p:spPr>
          <a:xfrm>
            <a:off x="2952098" y="2392757"/>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4" name="Google Shape;504;p53"/>
          <p:cNvCxnSpPr/>
          <p:nvPr/>
        </p:nvCxnSpPr>
        <p:spPr>
          <a:xfrm flipH="1" rot="10800000">
            <a:off x="2627143" y="2193740"/>
            <a:ext cx="380100" cy="244800"/>
          </a:xfrm>
          <a:prstGeom prst="straightConnector1">
            <a:avLst/>
          </a:prstGeom>
          <a:noFill/>
          <a:ln cap="flat" cmpd="sng" w="28575">
            <a:solidFill>
              <a:srgbClr val="38761D"/>
            </a:solidFill>
            <a:prstDash val="solid"/>
            <a:round/>
            <a:headEnd len="med" w="med" type="stealth"/>
            <a:tailEnd len="med" w="med" type="none"/>
          </a:ln>
        </p:spPr>
      </p:cxnSp>
      <p:sp>
        <p:nvSpPr>
          <p:cNvPr id="505" name="Google Shape;505;p53"/>
          <p:cNvSpPr/>
          <p:nvPr/>
        </p:nvSpPr>
        <p:spPr>
          <a:xfrm>
            <a:off x="2571098" y="2392757"/>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53"/>
          <p:cNvCxnSpPr/>
          <p:nvPr/>
        </p:nvCxnSpPr>
        <p:spPr>
          <a:xfrm flipH="1" rot="10800000">
            <a:off x="2246143" y="2144357"/>
            <a:ext cx="383100" cy="302400"/>
          </a:xfrm>
          <a:prstGeom prst="straightConnector1">
            <a:avLst/>
          </a:prstGeom>
          <a:noFill/>
          <a:ln cap="flat" cmpd="sng" w="28575">
            <a:solidFill>
              <a:srgbClr val="38761D"/>
            </a:solidFill>
            <a:prstDash val="solid"/>
            <a:round/>
            <a:headEnd len="med" w="med" type="stealth"/>
            <a:tailEnd len="med" w="med" type="none"/>
          </a:ln>
        </p:spPr>
      </p:cxnSp>
      <p:sp>
        <p:nvSpPr>
          <p:cNvPr id="507" name="Google Shape;507;p53"/>
          <p:cNvSpPr/>
          <p:nvPr/>
        </p:nvSpPr>
        <p:spPr>
          <a:xfrm>
            <a:off x="2190098" y="2392757"/>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53"/>
          <p:cNvCxnSpPr/>
          <p:nvPr/>
        </p:nvCxnSpPr>
        <p:spPr>
          <a:xfrm flipH="1" rot="10800000">
            <a:off x="1865143" y="2103257"/>
            <a:ext cx="378000" cy="343500"/>
          </a:xfrm>
          <a:prstGeom prst="straightConnector1">
            <a:avLst/>
          </a:prstGeom>
          <a:noFill/>
          <a:ln cap="flat" cmpd="sng" w="28575">
            <a:solidFill>
              <a:srgbClr val="38761D"/>
            </a:solidFill>
            <a:prstDash val="solid"/>
            <a:round/>
            <a:headEnd len="med" w="med" type="stealth"/>
            <a:tailEnd len="med" w="med" type="none"/>
          </a:ln>
        </p:spPr>
      </p:cxnSp>
      <p:sp>
        <p:nvSpPr>
          <p:cNvPr id="509" name="Google Shape;509;p53"/>
          <p:cNvSpPr/>
          <p:nvPr/>
        </p:nvSpPr>
        <p:spPr>
          <a:xfrm>
            <a:off x="1809098" y="2392757"/>
            <a:ext cx="108000" cy="1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53"/>
          <p:cNvCxnSpPr>
            <a:endCxn id="477" idx="2"/>
          </p:cNvCxnSpPr>
          <p:nvPr/>
        </p:nvCxnSpPr>
        <p:spPr>
          <a:xfrm rot="10800000">
            <a:off x="1437400" y="1212627"/>
            <a:ext cx="0" cy="3141000"/>
          </a:xfrm>
          <a:prstGeom prst="straightConnector1">
            <a:avLst/>
          </a:prstGeom>
          <a:noFill/>
          <a:ln cap="flat" cmpd="sng" w="28575">
            <a:solidFill>
              <a:srgbClr val="073763"/>
            </a:solidFill>
            <a:prstDash val="solid"/>
            <a:round/>
            <a:headEnd len="med" w="med" type="none"/>
            <a:tailEnd len="med" w="med" type="stealth"/>
          </a:ln>
        </p:spPr>
      </p:cxnSp>
      <p:pic>
        <p:nvPicPr>
          <p:cNvPr id="511" name="Google Shape;511;p53"/>
          <p:cNvPicPr preferRelativeResize="0"/>
          <p:nvPr/>
        </p:nvPicPr>
        <p:blipFill>
          <a:blip r:embed="rId5">
            <a:alphaModFix/>
          </a:blip>
          <a:stretch>
            <a:fillRect/>
          </a:stretch>
        </p:blipFill>
        <p:spPr>
          <a:xfrm>
            <a:off x="1547355" y="4455915"/>
            <a:ext cx="2457450" cy="314325"/>
          </a:xfrm>
          <a:prstGeom prst="rect">
            <a:avLst/>
          </a:prstGeom>
          <a:noFill/>
          <a:ln>
            <a:noFill/>
          </a:ln>
        </p:spPr>
      </p:pic>
      <p:pic>
        <p:nvPicPr>
          <p:cNvPr id="512" name="Google Shape;512;p53"/>
          <p:cNvPicPr preferRelativeResize="0"/>
          <p:nvPr/>
        </p:nvPicPr>
        <p:blipFill>
          <a:blip r:embed="rId6">
            <a:alphaModFix/>
          </a:blip>
          <a:stretch>
            <a:fillRect/>
          </a:stretch>
        </p:blipFill>
        <p:spPr>
          <a:xfrm>
            <a:off x="1523125" y="1626463"/>
            <a:ext cx="4343400" cy="352425"/>
          </a:xfrm>
          <a:prstGeom prst="rect">
            <a:avLst/>
          </a:prstGeom>
          <a:noFill/>
          <a:ln>
            <a:noFill/>
          </a:ln>
        </p:spPr>
      </p:pic>
      <p:sp>
        <p:nvSpPr>
          <p:cNvPr id="513" name="Google Shape;513;p53"/>
          <p:cNvSpPr/>
          <p:nvPr/>
        </p:nvSpPr>
        <p:spPr>
          <a:xfrm>
            <a:off x="1446100" y="2062325"/>
            <a:ext cx="2349900" cy="287575"/>
          </a:xfrm>
          <a:custGeom>
            <a:rect b="b" l="l" r="r" t="t"/>
            <a:pathLst>
              <a:path extrusionOk="0" h="11503" w="93996">
                <a:moveTo>
                  <a:pt x="0" y="0"/>
                </a:moveTo>
                <a:cubicBezTo>
                  <a:pt x="8217" y="493"/>
                  <a:pt x="33633" y="1041"/>
                  <a:pt x="49299" y="2958"/>
                </a:cubicBezTo>
                <a:cubicBezTo>
                  <a:pt x="64965" y="4875"/>
                  <a:pt x="86547" y="10079"/>
                  <a:pt x="93996" y="11503"/>
                </a:cubicBezTo>
              </a:path>
            </a:pathLst>
          </a:custGeom>
          <a:noFill/>
          <a:ln cap="flat" cmpd="sng" w="28575">
            <a:solidFill>
              <a:srgbClr val="000000"/>
            </a:solidFill>
            <a:prstDash val="solid"/>
            <a:round/>
            <a:headEnd len="med" w="med" type="none"/>
            <a:tailEnd len="med" w="med" type="none"/>
          </a:ln>
        </p:spPr>
      </p:sp>
      <p:pic>
        <p:nvPicPr>
          <p:cNvPr id="514" name="Google Shape;514;p53"/>
          <p:cNvPicPr preferRelativeResize="0"/>
          <p:nvPr/>
        </p:nvPicPr>
        <p:blipFill>
          <a:blip r:embed="rId7">
            <a:alphaModFix/>
          </a:blip>
          <a:stretch>
            <a:fillRect/>
          </a:stretch>
        </p:blipFill>
        <p:spPr>
          <a:xfrm>
            <a:off x="4000475" y="3323938"/>
            <a:ext cx="3676650" cy="285750"/>
          </a:xfrm>
          <a:prstGeom prst="rect">
            <a:avLst/>
          </a:prstGeom>
          <a:noFill/>
          <a:ln>
            <a:noFill/>
          </a:ln>
        </p:spPr>
      </p:pic>
      <p:pic>
        <p:nvPicPr>
          <p:cNvPr id="515" name="Google Shape;515;p53"/>
          <p:cNvPicPr preferRelativeResize="0"/>
          <p:nvPr/>
        </p:nvPicPr>
        <p:blipFill>
          <a:blip r:embed="rId8">
            <a:alphaModFix/>
          </a:blip>
          <a:stretch>
            <a:fillRect/>
          </a:stretch>
        </p:blipFill>
        <p:spPr>
          <a:xfrm>
            <a:off x="6762313" y="1948300"/>
            <a:ext cx="2009775" cy="190500"/>
          </a:xfrm>
          <a:prstGeom prst="rect">
            <a:avLst/>
          </a:prstGeom>
          <a:noFill/>
          <a:ln>
            <a:noFill/>
          </a:ln>
        </p:spPr>
      </p:pic>
      <p:pic>
        <p:nvPicPr>
          <p:cNvPr id="516" name="Google Shape;516;p53"/>
          <p:cNvPicPr preferRelativeResize="0"/>
          <p:nvPr/>
        </p:nvPicPr>
        <p:blipFill rotWithShape="1">
          <a:blip r:embed="rId9">
            <a:alphaModFix/>
          </a:blip>
          <a:srcRect b="0" l="-390" r="390" t="0"/>
          <a:stretch/>
        </p:blipFill>
        <p:spPr>
          <a:xfrm>
            <a:off x="6762322" y="2318550"/>
            <a:ext cx="2200275" cy="190500"/>
          </a:xfrm>
          <a:prstGeom prst="rect">
            <a:avLst/>
          </a:prstGeom>
          <a:noFill/>
          <a:ln>
            <a:noFill/>
          </a:ln>
        </p:spPr>
      </p:pic>
      <p:sp>
        <p:nvSpPr>
          <p:cNvPr id="517" name="Google Shape;517;p53"/>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1C4587"/>
                </a:solidFill>
              </a:rPr>
              <a:t>Boundary Conditions</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sz="3000">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3000">
                <a:solidFill>
                  <a:srgbClr val="1C4587"/>
                </a:solidFill>
              </a:rPr>
              <a:t>Matrix and Boundary terms</a:t>
            </a:r>
            <a:endParaRPr>
              <a:solidFill>
                <a:srgbClr val="1C4587"/>
              </a:solidFill>
            </a:endParaRPr>
          </a:p>
          <a:p>
            <a:pPr indent="-330200" lvl="0" marL="457200" rtl="0" algn="l">
              <a:spcBef>
                <a:spcPts val="0"/>
              </a:spcBef>
              <a:spcAft>
                <a:spcPts val="0"/>
              </a:spcAft>
              <a:buSzPts val="1600"/>
              <a:buChar char="●"/>
            </a:pPr>
            <a:r>
              <a:rPr b="0" lang="nl" sz="1600"/>
              <a:t>Number of time step = M</a:t>
            </a:r>
            <a:endParaRPr b="0" sz="1600"/>
          </a:p>
          <a:p>
            <a:pPr indent="-330200" lvl="0" marL="457200" rtl="0" algn="l">
              <a:spcBef>
                <a:spcPts val="0"/>
              </a:spcBef>
              <a:spcAft>
                <a:spcPts val="0"/>
              </a:spcAft>
              <a:buSzPts val="1600"/>
              <a:buChar char="●"/>
            </a:pPr>
            <a:r>
              <a:rPr b="0" lang="nl" sz="1600"/>
              <a:t>Construction of the Matrix D + Boundary terms</a:t>
            </a:r>
            <a:endParaRPr b="0" sz="16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 </a:t>
            </a:r>
            <a:endParaRPr/>
          </a:p>
        </p:txBody>
      </p:sp>
      <p:sp>
        <p:nvSpPr>
          <p:cNvPr id="523" name="Google Shape;52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24" name="Google Shape;524;p54"/>
          <p:cNvPicPr preferRelativeResize="0"/>
          <p:nvPr/>
        </p:nvPicPr>
        <p:blipFill>
          <a:blip r:embed="rId3">
            <a:alphaModFix/>
          </a:blip>
          <a:stretch>
            <a:fillRect/>
          </a:stretch>
        </p:blipFill>
        <p:spPr>
          <a:xfrm>
            <a:off x="152400" y="1636820"/>
            <a:ext cx="8839200" cy="510381"/>
          </a:xfrm>
          <a:prstGeom prst="rect">
            <a:avLst/>
          </a:prstGeom>
          <a:noFill/>
          <a:ln>
            <a:noFill/>
          </a:ln>
        </p:spPr>
      </p:pic>
      <p:pic>
        <p:nvPicPr>
          <p:cNvPr id="525" name="Google Shape;525;p54"/>
          <p:cNvPicPr preferRelativeResize="0"/>
          <p:nvPr/>
        </p:nvPicPr>
        <p:blipFill>
          <a:blip r:embed="rId4">
            <a:alphaModFix/>
          </a:blip>
          <a:stretch>
            <a:fillRect/>
          </a:stretch>
        </p:blipFill>
        <p:spPr>
          <a:xfrm>
            <a:off x="2624500" y="2271239"/>
            <a:ext cx="3476625" cy="361950"/>
          </a:xfrm>
          <a:prstGeom prst="rect">
            <a:avLst/>
          </a:prstGeom>
          <a:noFill/>
          <a:ln>
            <a:noFill/>
          </a:ln>
        </p:spPr>
      </p:pic>
      <p:pic>
        <p:nvPicPr>
          <p:cNvPr id="526" name="Google Shape;526;p54"/>
          <p:cNvPicPr preferRelativeResize="0"/>
          <p:nvPr/>
        </p:nvPicPr>
        <p:blipFill>
          <a:blip r:embed="rId5">
            <a:alphaModFix/>
          </a:blip>
          <a:stretch>
            <a:fillRect/>
          </a:stretch>
        </p:blipFill>
        <p:spPr>
          <a:xfrm>
            <a:off x="686475" y="2818451"/>
            <a:ext cx="7737525" cy="18589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
        <p:nvSpPr>
          <p:cNvPr id="532" name="Google Shape;532;p55"/>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nl" sz="3000">
                <a:solidFill>
                  <a:srgbClr val="1C4587"/>
                </a:solidFill>
              </a:rPr>
              <a:t>Inverting Matrix for implicit Method</a:t>
            </a:r>
            <a:endParaRPr>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33" name="Google Shape;533;p55"/>
          <p:cNvPicPr preferRelativeResize="0"/>
          <p:nvPr/>
        </p:nvPicPr>
        <p:blipFill>
          <a:blip r:embed="rId3">
            <a:alphaModFix/>
          </a:blip>
          <a:stretch>
            <a:fillRect/>
          </a:stretch>
        </p:blipFill>
        <p:spPr>
          <a:xfrm>
            <a:off x="2382581" y="2892200"/>
            <a:ext cx="4191300" cy="499700"/>
          </a:xfrm>
          <a:prstGeom prst="rect">
            <a:avLst/>
          </a:prstGeom>
          <a:noFill/>
          <a:ln>
            <a:noFill/>
          </a:ln>
        </p:spPr>
      </p:pic>
      <p:pic>
        <p:nvPicPr>
          <p:cNvPr id="534" name="Google Shape;534;p55"/>
          <p:cNvPicPr preferRelativeResize="0"/>
          <p:nvPr/>
        </p:nvPicPr>
        <p:blipFill>
          <a:blip r:embed="rId4">
            <a:alphaModFix/>
          </a:blip>
          <a:stretch>
            <a:fillRect/>
          </a:stretch>
        </p:blipFill>
        <p:spPr>
          <a:xfrm>
            <a:off x="2382775" y="1746825"/>
            <a:ext cx="3420900" cy="460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6"/>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3000">
                <a:solidFill>
                  <a:srgbClr val="1C4587"/>
                </a:solidFill>
              </a:rPr>
              <a:t>Finite Difference Method (Implicit)</a:t>
            </a:r>
            <a:endParaRPr sz="3000">
              <a:solidFill>
                <a:srgbClr val="1C4587"/>
              </a:solidFill>
            </a:endParaRPr>
          </a:p>
          <a:p>
            <a:pPr indent="0" lvl="0" marL="0" rtl="0" algn="l">
              <a:spcBef>
                <a:spcPts val="0"/>
              </a:spcBef>
              <a:spcAft>
                <a:spcPts val="0"/>
              </a:spcAft>
              <a:buNone/>
            </a:pPr>
            <a:r>
              <a:t/>
            </a:r>
            <a:endParaRPr>
              <a:solidFill>
                <a:srgbClr val="1C458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0" name="Google Shape;54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41" name="Google Shape;541;p56"/>
          <p:cNvPicPr preferRelativeResize="0"/>
          <p:nvPr/>
        </p:nvPicPr>
        <p:blipFill>
          <a:blip r:embed="rId3">
            <a:alphaModFix/>
          </a:blip>
          <a:stretch>
            <a:fillRect/>
          </a:stretch>
        </p:blipFill>
        <p:spPr>
          <a:xfrm>
            <a:off x="1767325" y="1344975"/>
            <a:ext cx="4734850" cy="314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nl" sz="1500"/>
              <a:t>Difference analytical </a:t>
            </a:r>
            <a:r>
              <a:rPr lang="nl" sz="1500"/>
              <a:t>solution</a:t>
            </a:r>
            <a:endParaRPr sz="1500"/>
          </a:p>
          <a:p>
            <a:pPr indent="-323850" lvl="0" marL="457200" rtl="0" algn="l">
              <a:lnSpc>
                <a:spcPct val="115000"/>
              </a:lnSpc>
              <a:spcBef>
                <a:spcPts val="0"/>
              </a:spcBef>
              <a:spcAft>
                <a:spcPts val="0"/>
              </a:spcAft>
              <a:buSzPts val="1500"/>
              <a:buChar char="●"/>
            </a:pPr>
            <a:r>
              <a:rPr lang="nl" sz="1500"/>
              <a:t>Using 256 steps in Stock and Time</a:t>
            </a:r>
            <a:endParaRPr sz="1500"/>
          </a:p>
          <a:p>
            <a:pPr indent="-323850" lvl="0" marL="457200" rtl="0" algn="l">
              <a:lnSpc>
                <a:spcPct val="115000"/>
              </a:lnSpc>
              <a:spcBef>
                <a:spcPts val="0"/>
              </a:spcBef>
              <a:spcAft>
                <a:spcPts val="0"/>
              </a:spcAft>
              <a:buSzPts val="1500"/>
              <a:buChar char="●"/>
            </a:pPr>
            <a:r>
              <a:rPr lang="nl" sz="1500"/>
              <a:t>Backward in time</a:t>
            </a:r>
            <a:endParaRPr sz="1500"/>
          </a:p>
          <a:p>
            <a:pPr indent="0" lvl="0" marL="45720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547" name="Google Shape;547;p57"/>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Results: Explicit solver</a:t>
            </a:r>
            <a:endParaRPr/>
          </a:p>
        </p:txBody>
      </p:sp>
      <p:sp>
        <p:nvSpPr>
          <p:cNvPr id="548" name="Google Shape;54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49" name="Google Shape;549;p57"/>
          <p:cNvPicPr preferRelativeResize="0"/>
          <p:nvPr/>
        </p:nvPicPr>
        <p:blipFill rotWithShape="1">
          <a:blip r:embed="rId3">
            <a:alphaModFix/>
          </a:blip>
          <a:srcRect b="0" l="5650" r="-5650" t="0"/>
          <a:stretch/>
        </p:blipFill>
        <p:spPr>
          <a:xfrm>
            <a:off x="4874500" y="2041302"/>
            <a:ext cx="3953400" cy="2560851"/>
          </a:xfrm>
          <a:prstGeom prst="rect">
            <a:avLst/>
          </a:prstGeom>
          <a:noFill/>
          <a:ln>
            <a:noFill/>
          </a:ln>
        </p:spPr>
      </p:pic>
      <p:pic>
        <p:nvPicPr>
          <p:cNvPr id="550" name="Google Shape;550;p57"/>
          <p:cNvPicPr preferRelativeResize="0"/>
          <p:nvPr/>
        </p:nvPicPr>
        <p:blipFill>
          <a:blip r:embed="rId4">
            <a:alphaModFix/>
          </a:blip>
          <a:stretch>
            <a:fillRect/>
          </a:stretch>
        </p:blipFill>
        <p:spPr>
          <a:xfrm>
            <a:off x="774375" y="2076550"/>
            <a:ext cx="3797624" cy="252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8"/>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nl" sz="1500"/>
              <a:t>Using 256 steps in Stock and Time</a:t>
            </a:r>
            <a:endParaRPr sz="1500"/>
          </a:p>
          <a:p>
            <a:pPr indent="-323850" lvl="0" marL="457200" rtl="0" algn="l">
              <a:lnSpc>
                <a:spcPct val="115000"/>
              </a:lnSpc>
              <a:spcBef>
                <a:spcPts val="0"/>
              </a:spcBef>
              <a:spcAft>
                <a:spcPts val="0"/>
              </a:spcAft>
              <a:buSzPts val="1500"/>
              <a:buChar char="●"/>
            </a:pPr>
            <a:r>
              <a:rPr lang="nl" sz="1500"/>
              <a:t>Backward in time</a:t>
            </a:r>
            <a:endParaRPr sz="1500"/>
          </a:p>
          <a:p>
            <a:pPr indent="-323850" lvl="0" marL="457200" rtl="0" algn="l">
              <a:lnSpc>
                <a:spcPct val="115000"/>
              </a:lnSpc>
              <a:spcBef>
                <a:spcPts val="0"/>
              </a:spcBef>
              <a:spcAft>
                <a:spcPts val="0"/>
              </a:spcAft>
              <a:buSzPts val="1500"/>
              <a:buChar char="●"/>
            </a:pPr>
            <a:r>
              <a:rPr lang="nl" sz="1500"/>
              <a:t>Boundary issues?</a:t>
            </a:r>
            <a:endParaRPr sz="1500"/>
          </a:p>
          <a:p>
            <a:pPr indent="0" lvl="0" marL="45720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556" name="Google Shape;556;p58"/>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Results: Implicit solver</a:t>
            </a:r>
            <a:endParaRPr/>
          </a:p>
        </p:txBody>
      </p:sp>
      <p:sp>
        <p:nvSpPr>
          <p:cNvPr id="557" name="Google Shape;55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58" name="Google Shape;558;p58"/>
          <p:cNvPicPr preferRelativeResize="0"/>
          <p:nvPr/>
        </p:nvPicPr>
        <p:blipFill>
          <a:blip r:embed="rId3">
            <a:alphaModFix/>
          </a:blip>
          <a:stretch>
            <a:fillRect/>
          </a:stretch>
        </p:blipFill>
        <p:spPr>
          <a:xfrm>
            <a:off x="4698950" y="2236664"/>
            <a:ext cx="3725050" cy="2438862"/>
          </a:xfrm>
          <a:prstGeom prst="rect">
            <a:avLst/>
          </a:prstGeom>
          <a:noFill/>
          <a:ln>
            <a:noFill/>
          </a:ln>
        </p:spPr>
      </p:pic>
      <p:pic>
        <p:nvPicPr>
          <p:cNvPr id="559" name="Google Shape;559;p58"/>
          <p:cNvPicPr preferRelativeResize="0"/>
          <p:nvPr/>
        </p:nvPicPr>
        <p:blipFill>
          <a:blip r:embed="rId4">
            <a:alphaModFix/>
          </a:blip>
          <a:stretch>
            <a:fillRect/>
          </a:stretch>
        </p:blipFill>
        <p:spPr>
          <a:xfrm>
            <a:off x="497225" y="2198175"/>
            <a:ext cx="3725051" cy="2477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9"/>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nl" sz="1500"/>
              <a:t>Cut off after Stock at value 140/156</a:t>
            </a:r>
            <a:endParaRPr sz="1500"/>
          </a:p>
          <a:p>
            <a:pPr indent="0" lvl="0" marL="457200" rtl="0" algn="l">
              <a:lnSpc>
                <a:spcPct val="115000"/>
              </a:lnSpc>
              <a:spcBef>
                <a:spcPts val="1000"/>
              </a:spcBef>
              <a:spcAft>
                <a:spcPts val="0"/>
              </a:spcAft>
              <a:buNone/>
            </a:pPr>
            <a:r>
              <a:t/>
            </a:r>
            <a:endParaRPr sz="1500"/>
          </a:p>
          <a:p>
            <a:pPr indent="0" lvl="0" marL="0" rtl="0" algn="l">
              <a:lnSpc>
                <a:spcPct val="115000"/>
              </a:lnSpc>
              <a:spcBef>
                <a:spcPts val="1000"/>
              </a:spcBef>
              <a:spcAft>
                <a:spcPts val="0"/>
              </a:spcAft>
              <a:buNone/>
            </a:pPr>
            <a:r>
              <a:t/>
            </a:r>
            <a:endParaRPr sz="1500"/>
          </a:p>
          <a:p>
            <a:pPr indent="0" lvl="0" marL="0" rtl="0" algn="l">
              <a:lnSpc>
                <a:spcPct val="115000"/>
              </a:lnSpc>
              <a:spcBef>
                <a:spcPts val="1000"/>
              </a:spcBef>
              <a:spcAft>
                <a:spcPts val="1000"/>
              </a:spcAft>
              <a:buNone/>
            </a:pPr>
            <a:r>
              <a:t/>
            </a:r>
            <a:endParaRPr sz="1500"/>
          </a:p>
        </p:txBody>
      </p:sp>
      <p:sp>
        <p:nvSpPr>
          <p:cNvPr id="565" name="Google Shape;565;p59"/>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Comparison: error direction</a:t>
            </a:r>
            <a:endParaRPr/>
          </a:p>
        </p:txBody>
      </p:sp>
      <p:sp>
        <p:nvSpPr>
          <p:cNvPr id="566" name="Google Shape;56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67" name="Google Shape;567;p59"/>
          <p:cNvPicPr preferRelativeResize="0"/>
          <p:nvPr/>
        </p:nvPicPr>
        <p:blipFill>
          <a:blip r:embed="rId3">
            <a:alphaModFix/>
          </a:blip>
          <a:stretch>
            <a:fillRect/>
          </a:stretch>
        </p:blipFill>
        <p:spPr>
          <a:xfrm>
            <a:off x="342348" y="2071950"/>
            <a:ext cx="4090149" cy="2677901"/>
          </a:xfrm>
          <a:prstGeom prst="rect">
            <a:avLst/>
          </a:prstGeom>
          <a:noFill/>
          <a:ln>
            <a:noFill/>
          </a:ln>
        </p:spPr>
      </p:pic>
      <p:pic>
        <p:nvPicPr>
          <p:cNvPr id="568" name="Google Shape;568;p59"/>
          <p:cNvPicPr preferRelativeResize="0"/>
          <p:nvPr/>
        </p:nvPicPr>
        <p:blipFill>
          <a:blip r:embed="rId4">
            <a:alphaModFix/>
          </a:blip>
          <a:stretch>
            <a:fillRect/>
          </a:stretch>
        </p:blipFill>
        <p:spPr>
          <a:xfrm>
            <a:off x="4607152" y="2071950"/>
            <a:ext cx="3949623" cy="2558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600"/>
              </a:spcBef>
              <a:spcAft>
                <a:spcPts val="0"/>
              </a:spcAft>
              <a:buClr>
                <a:srgbClr val="000000"/>
              </a:buClr>
              <a:buSzPts val="1500"/>
              <a:buFont typeface="Open Sans"/>
              <a:buChar char="●"/>
            </a:pPr>
            <a:r>
              <a:rPr lang="nl" sz="1500">
                <a:solidFill>
                  <a:srgbClr val="000000"/>
                </a:solidFill>
                <a:latin typeface="Open Sans"/>
                <a:ea typeface="Open Sans"/>
                <a:cs typeface="Open Sans"/>
                <a:sym typeface="Open Sans"/>
              </a:rPr>
              <a:t>Stability: if dS and dt are 400?</a:t>
            </a:r>
            <a:endParaRPr sz="1500">
              <a:solidFill>
                <a:srgbClr val="000000"/>
              </a:solidFill>
              <a:latin typeface="Open Sans"/>
              <a:ea typeface="Open Sans"/>
              <a:cs typeface="Open Sans"/>
              <a:sym typeface="Open Sans"/>
            </a:endParaRPr>
          </a:p>
          <a:p>
            <a:pPr indent="-323850" lvl="0" marL="457200" rtl="0" algn="l">
              <a:lnSpc>
                <a:spcPct val="115000"/>
              </a:lnSpc>
              <a:spcBef>
                <a:spcPts val="0"/>
              </a:spcBef>
              <a:spcAft>
                <a:spcPts val="0"/>
              </a:spcAft>
              <a:buClr>
                <a:srgbClr val="000000"/>
              </a:buClr>
              <a:buSzPts val="1500"/>
              <a:buFont typeface="Open Sans"/>
              <a:buChar char="●"/>
            </a:pPr>
            <a:r>
              <a:rPr lang="nl" sz="1500">
                <a:solidFill>
                  <a:srgbClr val="000000"/>
                </a:solidFill>
                <a:latin typeface="Open Sans"/>
                <a:ea typeface="Open Sans"/>
                <a:cs typeface="Open Sans"/>
                <a:sym typeface="Open Sans"/>
              </a:rPr>
              <a:t>Time:</a:t>
            </a:r>
            <a:endParaRPr sz="1500">
              <a:solidFill>
                <a:srgbClr val="000000"/>
              </a:solidFill>
              <a:latin typeface="Open Sans"/>
              <a:ea typeface="Open Sans"/>
              <a:cs typeface="Open Sans"/>
              <a:sym typeface="Open Sans"/>
            </a:endParaRPr>
          </a:p>
          <a:p>
            <a:pPr indent="-323850" lvl="1" marL="914400" rtl="0" algn="l">
              <a:lnSpc>
                <a:spcPct val="115000"/>
              </a:lnSpc>
              <a:spcBef>
                <a:spcPts val="0"/>
              </a:spcBef>
              <a:spcAft>
                <a:spcPts val="0"/>
              </a:spcAft>
              <a:buClr>
                <a:srgbClr val="000000"/>
              </a:buClr>
              <a:buSzPts val="1500"/>
              <a:buFont typeface="Open Sans"/>
              <a:buChar char="○"/>
            </a:pPr>
            <a:r>
              <a:rPr lang="nl" sz="1500">
                <a:solidFill>
                  <a:srgbClr val="000000"/>
                </a:solidFill>
                <a:latin typeface="Open Sans"/>
                <a:ea typeface="Open Sans"/>
                <a:cs typeface="Open Sans"/>
                <a:sym typeface="Open Sans"/>
              </a:rPr>
              <a:t>T</a:t>
            </a:r>
            <a:r>
              <a:rPr lang="nl" sz="1500">
                <a:solidFill>
                  <a:srgbClr val="000000"/>
                </a:solidFill>
                <a:latin typeface="Open Sans"/>
                <a:ea typeface="Open Sans"/>
                <a:cs typeface="Open Sans"/>
                <a:sym typeface="Open Sans"/>
              </a:rPr>
              <a:t>he explicit took: 0.220 ms</a:t>
            </a:r>
            <a:endParaRPr sz="1500">
              <a:solidFill>
                <a:srgbClr val="000000"/>
              </a:solidFill>
              <a:latin typeface="Open Sans"/>
              <a:ea typeface="Open Sans"/>
              <a:cs typeface="Open Sans"/>
              <a:sym typeface="Open Sans"/>
            </a:endParaRPr>
          </a:p>
          <a:p>
            <a:pPr indent="-323850" lvl="1" marL="914400" rtl="0" algn="l">
              <a:lnSpc>
                <a:spcPct val="115000"/>
              </a:lnSpc>
              <a:spcBef>
                <a:spcPts val="0"/>
              </a:spcBef>
              <a:spcAft>
                <a:spcPts val="0"/>
              </a:spcAft>
              <a:buClr>
                <a:srgbClr val="000000"/>
              </a:buClr>
              <a:buSzPts val="1500"/>
              <a:buFont typeface="Open Sans"/>
              <a:buChar char="○"/>
            </a:pPr>
            <a:r>
              <a:rPr lang="nl" sz="1500">
                <a:solidFill>
                  <a:srgbClr val="000000"/>
                </a:solidFill>
                <a:latin typeface="Open Sans"/>
                <a:ea typeface="Open Sans"/>
                <a:cs typeface="Open Sans"/>
                <a:sym typeface="Open Sans"/>
              </a:rPr>
              <a:t>The implicit took: 0.601 ms</a:t>
            </a:r>
            <a:endParaRPr sz="1500">
              <a:solidFill>
                <a:srgbClr val="000000"/>
              </a:solidFill>
              <a:latin typeface="Open Sans"/>
              <a:ea typeface="Open Sans"/>
              <a:cs typeface="Open Sans"/>
              <a:sym typeface="Open Sans"/>
            </a:endParaRPr>
          </a:p>
          <a:p>
            <a:pPr indent="-323850" lvl="1" marL="914400" rtl="0" algn="l">
              <a:lnSpc>
                <a:spcPct val="115000"/>
              </a:lnSpc>
              <a:spcBef>
                <a:spcPts val="0"/>
              </a:spcBef>
              <a:spcAft>
                <a:spcPts val="0"/>
              </a:spcAft>
              <a:buClr>
                <a:srgbClr val="000000"/>
              </a:buClr>
              <a:buSzPts val="1500"/>
              <a:buFont typeface="Open Sans"/>
              <a:buChar char="○"/>
            </a:pPr>
            <a:r>
              <a:rPr lang="nl" sz="1500">
                <a:solidFill>
                  <a:srgbClr val="000000"/>
                </a:solidFill>
                <a:latin typeface="Open Sans"/>
                <a:ea typeface="Open Sans"/>
                <a:cs typeface="Open Sans"/>
                <a:sym typeface="Open Sans"/>
              </a:rPr>
              <a:t>The Analytical solution took: 13.386 s</a:t>
            </a:r>
            <a:endParaRPr sz="1500">
              <a:solidFill>
                <a:srgbClr val="000000"/>
              </a:solidFill>
              <a:latin typeface="Open Sans"/>
              <a:ea typeface="Open Sans"/>
              <a:cs typeface="Open Sans"/>
              <a:sym typeface="Open Sans"/>
            </a:endParaRPr>
          </a:p>
          <a:p>
            <a:pPr indent="0" lvl="0" marL="0" rtl="0" algn="l">
              <a:lnSpc>
                <a:spcPct val="115000"/>
              </a:lnSpc>
              <a:spcBef>
                <a:spcPts val="600"/>
              </a:spcBef>
              <a:spcAft>
                <a:spcPts val="500"/>
              </a:spcAft>
              <a:buNone/>
            </a:pPr>
            <a:r>
              <a:t/>
            </a:r>
            <a:endParaRPr sz="1500">
              <a:solidFill>
                <a:srgbClr val="000000"/>
              </a:solidFill>
              <a:latin typeface="Open Sans"/>
              <a:ea typeface="Open Sans"/>
              <a:cs typeface="Open Sans"/>
              <a:sym typeface="Open Sans"/>
            </a:endParaRPr>
          </a:p>
        </p:txBody>
      </p:sp>
      <p:sp>
        <p:nvSpPr>
          <p:cNvPr id="574" name="Google Shape;574;p60"/>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Comparison</a:t>
            </a:r>
            <a:endParaRPr sz="2500"/>
          </a:p>
          <a:p>
            <a:pPr indent="0" lvl="0" marL="0" rtl="0" algn="l">
              <a:spcBef>
                <a:spcPts val="0"/>
              </a:spcBef>
              <a:spcAft>
                <a:spcPts val="0"/>
              </a:spcAft>
              <a:buNone/>
            </a:pPr>
            <a:r>
              <a:t/>
            </a:r>
            <a:endParaRPr/>
          </a:p>
        </p:txBody>
      </p:sp>
      <p:sp>
        <p:nvSpPr>
          <p:cNvPr id="575" name="Google Shape;575;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576" name="Google Shape;576;p60"/>
          <p:cNvPicPr preferRelativeResize="0"/>
          <p:nvPr/>
        </p:nvPicPr>
        <p:blipFill>
          <a:blip r:embed="rId3">
            <a:alphaModFix/>
          </a:blip>
          <a:stretch>
            <a:fillRect/>
          </a:stretch>
        </p:blipFill>
        <p:spPr>
          <a:xfrm>
            <a:off x="632473" y="2400575"/>
            <a:ext cx="3829402" cy="2571700"/>
          </a:xfrm>
          <a:prstGeom prst="rect">
            <a:avLst/>
          </a:prstGeom>
          <a:noFill/>
          <a:ln>
            <a:noFill/>
          </a:ln>
        </p:spPr>
      </p:pic>
      <p:pic>
        <p:nvPicPr>
          <p:cNvPr id="577" name="Google Shape;577;p60"/>
          <p:cNvPicPr preferRelativeResize="0"/>
          <p:nvPr/>
        </p:nvPicPr>
        <p:blipFill>
          <a:blip r:embed="rId4">
            <a:alphaModFix/>
          </a:blip>
          <a:stretch>
            <a:fillRect/>
          </a:stretch>
        </p:blipFill>
        <p:spPr>
          <a:xfrm>
            <a:off x="4727375" y="2460875"/>
            <a:ext cx="3829400" cy="253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What are options?</a:t>
            </a:r>
            <a:endParaRPr/>
          </a:p>
        </p:txBody>
      </p:sp>
      <p:sp>
        <p:nvSpPr>
          <p:cNvPr id="148" name="Google Shape;148;p25"/>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i="1" lang="nl" sz="1500"/>
              <a:t>Option Types:</a:t>
            </a:r>
            <a:endParaRPr i="1" sz="1500"/>
          </a:p>
          <a:p>
            <a:pPr indent="-323850" lvl="0" marL="457200" rtl="0" algn="l">
              <a:spcBef>
                <a:spcPts val="0"/>
              </a:spcBef>
              <a:spcAft>
                <a:spcPts val="0"/>
              </a:spcAft>
              <a:buSzPts val="1500"/>
              <a:buChar char="●"/>
            </a:pPr>
            <a:r>
              <a:rPr lang="nl" sz="1500"/>
              <a:t>Call</a:t>
            </a:r>
            <a:r>
              <a:rPr lang="nl" sz="1500"/>
              <a:t> option: I think the price of the stock it is going up</a:t>
            </a:r>
            <a:endParaRPr sz="1500"/>
          </a:p>
          <a:p>
            <a:pPr indent="-323850" lvl="0" marL="457200" rtl="0" algn="l">
              <a:spcBef>
                <a:spcPts val="0"/>
              </a:spcBef>
              <a:spcAft>
                <a:spcPts val="0"/>
              </a:spcAft>
              <a:buSzPts val="1500"/>
              <a:buChar char="●"/>
            </a:pPr>
            <a:r>
              <a:rPr lang="nl" sz="1500"/>
              <a:t>Put option: I think the price of the stock is going down</a:t>
            </a:r>
            <a:endParaRPr sz="1500"/>
          </a:p>
          <a:p>
            <a:pPr indent="0" lvl="0" marL="0" rtl="0" algn="l">
              <a:spcBef>
                <a:spcPts val="0"/>
              </a:spcBef>
              <a:spcAft>
                <a:spcPts val="0"/>
              </a:spcAft>
              <a:buNone/>
            </a:pPr>
            <a:r>
              <a:t/>
            </a:r>
            <a:endParaRPr sz="1500">
              <a:solidFill>
                <a:srgbClr val="191919"/>
              </a:solidFill>
            </a:endParaRPr>
          </a:p>
          <a:p>
            <a:pPr indent="0" lvl="0" marL="0" rtl="0" algn="l">
              <a:spcBef>
                <a:spcPts val="0"/>
              </a:spcBef>
              <a:spcAft>
                <a:spcPts val="0"/>
              </a:spcAft>
              <a:buNone/>
            </a:pPr>
            <a:r>
              <a:rPr i="1" lang="nl" sz="1500"/>
              <a:t>Option style</a:t>
            </a:r>
            <a:r>
              <a:rPr i="1" lang="nl" sz="1500"/>
              <a:t>:</a:t>
            </a:r>
            <a:endParaRPr i="1" sz="1500"/>
          </a:p>
          <a:p>
            <a:pPr indent="-323850" lvl="0" marL="457200" rtl="0" algn="l">
              <a:spcBef>
                <a:spcPts val="0"/>
              </a:spcBef>
              <a:spcAft>
                <a:spcPts val="0"/>
              </a:spcAft>
              <a:buSzPts val="1500"/>
              <a:buChar char="●"/>
            </a:pPr>
            <a:r>
              <a:rPr lang="nl" sz="1500"/>
              <a:t>European :</a:t>
            </a:r>
            <a:endParaRPr sz="1500"/>
          </a:p>
          <a:p>
            <a:pPr indent="-323850" lvl="1" marL="914400" rtl="0" algn="l">
              <a:spcBef>
                <a:spcPts val="0"/>
              </a:spcBef>
              <a:spcAft>
                <a:spcPts val="0"/>
              </a:spcAft>
              <a:buClr>
                <a:srgbClr val="990000"/>
              </a:buClr>
              <a:buSzPts val="1500"/>
              <a:buChar char="○"/>
            </a:pPr>
            <a:r>
              <a:rPr lang="nl" sz="1500"/>
              <a:t>Can only exercise option on the expiration date</a:t>
            </a:r>
            <a:endParaRPr sz="1500"/>
          </a:p>
          <a:p>
            <a:pPr indent="-323850" lvl="0" marL="457200" rtl="0" algn="l">
              <a:spcBef>
                <a:spcPts val="0"/>
              </a:spcBef>
              <a:spcAft>
                <a:spcPts val="0"/>
              </a:spcAft>
              <a:buSzPts val="1500"/>
              <a:buChar char="●"/>
            </a:pPr>
            <a:r>
              <a:rPr lang="nl" sz="1500"/>
              <a:t>American :</a:t>
            </a:r>
            <a:endParaRPr sz="1500"/>
          </a:p>
          <a:p>
            <a:pPr indent="-323850" lvl="1" marL="914400" rtl="0" algn="l">
              <a:spcBef>
                <a:spcPts val="0"/>
              </a:spcBef>
              <a:spcAft>
                <a:spcPts val="0"/>
              </a:spcAft>
              <a:buClr>
                <a:srgbClr val="990000"/>
              </a:buClr>
              <a:buSzPts val="1500"/>
              <a:buChar char="○"/>
            </a:pPr>
            <a:r>
              <a:rPr lang="nl" sz="1500"/>
              <a:t>Can exercise the option anytime up till expiration date</a:t>
            </a:r>
            <a:endParaRPr sz="1500"/>
          </a:p>
        </p:txBody>
      </p:sp>
      <p:sp>
        <p:nvSpPr>
          <p:cNvPr id="149" name="Google Shape;14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1"/>
          <p:cNvSpPr txBox="1"/>
          <p:nvPr>
            <p:ph idx="1" type="body"/>
          </p:nvPr>
        </p:nvSpPr>
        <p:spPr>
          <a:xfrm>
            <a:off x="720000" y="1035225"/>
            <a:ext cx="7704000" cy="3567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nl" sz="1500"/>
              <a:t>Black, Scholes and merton, got nobel price in 1997</a:t>
            </a:r>
            <a:endParaRPr sz="1500"/>
          </a:p>
          <a:p>
            <a:pPr indent="-323850" lvl="1" marL="914400" rtl="0" algn="l">
              <a:lnSpc>
                <a:spcPct val="115000"/>
              </a:lnSpc>
              <a:spcBef>
                <a:spcPts val="0"/>
              </a:spcBef>
              <a:spcAft>
                <a:spcPts val="0"/>
              </a:spcAft>
              <a:buSzPts val="1500"/>
              <a:buChar char="○"/>
            </a:pPr>
            <a:r>
              <a:rPr lang="nl" sz="1500"/>
              <a:t>All famous banks use it.</a:t>
            </a:r>
            <a:endParaRPr sz="1500"/>
          </a:p>
          <a:p>
            <a:pPr indent="0" lvl="0" marL="0" rtl="0" algn="l">
              <a:lnSpc>
                <a:spcPct val="115000"/>
              </a:lnSpc>
              <a:spcBef>
                <a:spcPts val="1000"/>
              </a:spcBef>
              <a:spcAft>
                <a:spcPts val="0"/>
              </a:spcAft>
              <a:buNone/>
            </a:pPr>
            <a:r>
              <a:rPr i="1" lang="nl" sz="1500"/>
              <a:t>In line with theory</a:t>
            </a:r>
            <a:endParaRPr i="1" sz="1500"/>
          </a:p>
          <a:p>
            <a:pPr indent="-323850" lvl="0" marL="457200" rtl="0" algn="l">
              <a:lnSpc>
                <a:spcPct val="115000"/>
              </a:lnSpc>
              <a:spcBef>
                <a:spcPts val="1000"/>
              </a:spcBef>
              <a:spcAft>
                <a:spcPts val="0"/>
              </a:spcAft>
              <a:buSzPts val="1500"/>
              <a:buChar char="●"/>
            </a:pPr>
            <a:r>
              <a:rPr lang="nl" sz="1500"/>
              <a:t>Explicit:</a:t>
            </a:r>
            <a:endParaRPr sz="1500"/>
          </a:p>
          <a:p>
            <a:pPr indent="-323850" lvl="1" marL="914400" rtl="0" algn="l">
              <a:lnSpc>
                <a:spcPct val="115000"/>
              </a:lnSpc>
              <a:spcBef>
                <a:spcPts val="0"/>
              </a:spcBef>
              <a:spcAft>
                <a:spcPts val="0"/>
              </a:spcAft>
              <a:buSzPts val="1500"/>
              <a:buChar char="○"/>
            </a:pPr>
            <a:r>
              <a:rPr lang="nl" sz="1500"/>
              <a:t>Faster</a:t>
            </a:r>
            <a:endParaRPr sz="1500"/>
          </a:p>
          <a:p>
            <a:pPr indent="-323850" lvl="1" marL="914400" rtl="0" algn="l">
              <a:lnSpc>
                <a:spcPct val="115000"/>
              </a:lnSpc>
              <a:spcBef>
                <a:spcPts val="0"/>
              </a:spcBef>
              <a:spcAft>
                <a:spcPts val="0"/>
              </a:spcAft>
              <a:buSzPts val="1500"/>
              <a:buChar char="○"/>
            </a:pPr>
            <a:r>
              <a:rPr lang="nl" sz="1500"/>
              <a:t>More specific short time</a:t>
            </a:r>
            <a:endParaRPr sz="1500"/>
          </a:p>
          <a:p>
            <a:pPr indent="-323850" lvl="0" marL="457200" rtl="0" algn="l">
              <a:lnSpc>
                <a:spcPct val="115000"/>
              </a:lnSpc>
              <a:spcBef>
                <a:spcPts val="0"/>
              </a:spcBef>
              <a:spcAft>
                <a:spcPts val="0"/>
              </a:spcAft>
              <a:buSzPts val="1500"/>
              <a:buChar char="●"/>
            </a:pPr>
            <a:r>
              <a:rPr lang="nl" sz="1500"/>
              <a:t>Implicit:</a:t>
            </a:r>
            <a:endParaRPr sz="1500"/>
          </a:p>
          <a:p>
            <a:pPr indent="-323850" lvl="1" marL="914400" rtl="0" algn="l">
              <a:lnSpc>
                <a:spcPct val="115000"/>
              </a:lnSpc>
              <a:spcBef>
                <a:spcPts val="0"/>
              </a:spcBef>
              <a:spcAft>
                <a:spcPts val="0"/>
              </a:spcAft>
              <a:buSzPts val="1500"/>
              <a:buChar char="○"/>
            </a:pPr>
            <a:r>
              <a:rPr lang="nl" sz="1500"/>
              <a:t>More stable over longer steps</a:t>
            </a:r>
            <a:endParaRPr sz="1500"/>
          </a:p>
        </p:txBody>
      </p:sp>
      <p:sp>
        <p:nvSpPr>
          <p:cNvPr id="583" name="Google Shape;583;p61"/>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Conclusion</a:t>
            </a:r>
            <a:endParaRPr/>
          </a:p>
        </p:txBody>
      </p:sp>
      <p:sp>
        <p:nvSpPr>
          <p:cNvPr id="584" name="Google Shape;584;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638025" y="883600"/>
            <a:ext cx="4721400" cy="1050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nl"/>
              <a:t>Black Scholes model</a:t>
            </a:r>
            <a:endParaRPr b="1"/>
          </a:p>
        </p:txBody>
      </p:sp>
      <p:sp>
        <p:nvSpPr>
          <p:cNvPr id="155" name="Google Shape;155;p26"/>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sz="2000"/>
              <a:t>Q: What is the price of an o</a:t>
            </a:r>
            <a:r>
              <a:rPr lang="nl" sz="2000"/>
              <a:t>ption in time?</a:t>
            </a:r>
            <a:endParaRPr sz="2000"/>
          </a:p>
        </p:txBody>
      </p:sp>
      <p:sp>
        <p:nvSpPr>
          <p:cNvPr id="156" name="Google Shape;15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57" name="Google Shape;157;p26"/>
          <p:cNvPicPr preferRelativeResize="0"/>
          <p:nvPr/>
        </p:nvPicPr>
        <p:blipFill>
          <a:blip r:embed="rId3">
            <a:alphaModFix/>
          </a:blip>
          <a:stretch>
            <a:fillRect/>
          </a:stretch>
        </p:blipFill>
        <p:spPr>
          <a:xfrm>
            <a:off x="638025" y="1384000"/>
            <a:ext cx="2869569" cy="3425699"/>
          </a:xfrm>
          <a:prstGeom prst="rect">
            <a:avLst/>
          </a:prstGeom>
          <a:noFill/>
          <a:ln>
            <a:noFill/>
          </a:ln>
        </p:spPr>
      </p:pic>
      <p:pic>
        <p:nvPicPr>
          <p:cNvPr id="158" name="Google Shape;158;p26"/>
          <p:cNvPicPr preferRelativeResize="0"/>
          <p:nvPr/>
        </p:nvPicPr>
        <p:blipFill>
          <a:blip r:embed="rId4">
            <a:alphaModFix/>
          </a:blip>
          <a:stretch>
            <a:fillRect/>
          </a:stretch>
        </p:blipFill>
        <p:spPr>
          <a:xfrm>
            <a:off x="4059275" y="1384000"/>
            <a:ext cx="3374583" cy="3425699"/>
          </a:xfrm>
          <a:prstGeom prst="rect">
            <a:avLst/>
          </a:prstGeom>
          <a:noFill/>
          <a:ln>
            <a:noFill/>
          </a:ln>
        </p:spPr>
      </p:pic>
      <p:sp>
        <p:nvSpPr>
          <p:cNvPr id="159" name="Google Shape;159;p26"/>
          <p:cNvSpPr txBox="1"/>
          <p:nvPr/>
        </p:nvSpPr>
        <p:spPr>
          <a:xfrm>
            <a:off x="638025" y="4809700"/>
            <a:ext cx="54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 sz="700">
                <a:latin typeface="Archivo"/>
                <a:ea typeface="Archivo"/>
                <a:cs typeface="Archivo"/>
                <a:sym typeface="Archivo"/>
              </a:rPr>
              <a:t>The Pricing of Options and Corporate Liabilities Author(s): Fischer Black and Myron Scholes Source: The Journal of Political Economy, Vol. 81, No. 3 (May - Jun., 1973), pp. 637-654</a:t>
            </a:r>
            <a:endParaRPr sz="700">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idx="1" type="body"/>
          </p:nvPr>
        </p:nvSpPr>
        <p:spPr>
          <a:xfrm>
            <a:off x="720000" y="910950"/>
            <a:ext cx="6965700" cy="39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73763"/>
              </a:buClr>
              <a:buSzPts val="1500"/>
              <a:buFont typeface="Open Sans"/>
              <a:buChar char="●"/>
            </a:pPr>
            <a:r>
              <a:rPr lang="nl" sz="1500">
                <a:solidFill>
                  <a:srgbClr val="073763"/>
                </a:solidFill>
                <a:latin typeface="Open Sans"/>
                <a:ea typeface="Open Sans"/>
                <a:cs typeface="Open Sans"/>
                <a:sym typeface="Open Sans"/>
              </a:rPr>
              <a:t>The Black–Scholes model is a </a:t>
            </a:r>
            <a:r>
              <a:rPr b="1" lang="nl" sz="1500">
                <a:solidFill>
                  <a:srgbClr val="073763"/>
                </a:solidFill>
                <a:latin typeface="Open Sans"/>
                <a:ea typeface="Open Sans"/>
                <a:cs typeface="Open Sans"/>
                <a:sym typeface="Open Sans"/>
              </a:rPr>
              <a:t>mathematical model simulating</a:t>
            </a:r>
            <a:r>
              <a:rPr lang="nl" sz="1500">
                <a:solidFill>
                  <a:srgbClr val="073763"/>
                </a:solidFill>
                <a:latin typeface="Open Sans"/>
                <a:ea typeface="Open Sans"/>
                <a:cs typeface="Open Sans"/>
                <a:sym typeface="Open Sans"/>
              </a:rPr>
              <a:t> the dynamics of a financial market containing derivative financial instruments such as </a:t>
            </a:r>
            <a:r>
              <a:rPr b="1" lang="nl" sz="1500">
                <a:solidFill>
                  <a:srgbClr val="073763"/>
                </a:solidFill>
                <a:latin typeface="Open Sans"/>
                <a:ea typeface="Open Sans"/>
                <a:cs typeface="Open Sans"/>
                <a:sym typeface="Open Sans"/>
              </a:rPr>
              <a:t>options</a:t>
            </a:r>
            <a:r>
              <a:rPr lang="nl" sz="1500">
                <a:solidFill>
                  <a:srgbClr val="073763"/>
                </a:solidFill>
                <a:latin typeface="Open Sans"/>
                <a:ea typeface="Open Sans"/>
                <a:cs typeface="Open Sans"/>
                <a:sym typeface="Open Sans"/>
              </a:rPr>
              <a:t>. The model is based on a </a:t>
            </a:r>
            <a:r>
              <a:rPr b="1" lang="nl" sz="1500">
                <a:solidFill>
                  <a:srgbClr val="073763"/>
                </a:solidFill>
                <a:latin typeface="Open Sans"/>
                <a:ea typeface="Open Sans"/>
                <a:cs typeface="Open Sans"/>
                <a:sym typeface="Open Sans"/>
              </a:rPr>
              <a:t>partial differential equation (PDE)</a:t>
            </a:r>
            <a:r>
              <a:rPr lang="nl" sz="1500">
                <a:solidFill>
                  <a:srgbClr val="073763"/>
                </a:solidFill>
                <a:latin typeface="Open Sans"/>
                <a:ea typeface="Open Sans"/>
                <a:cs typeface="Open Sans"/>
                <a:sym typeface="Open Sans"/>
              </a:rPr>
              <a:t>, the so-called </a:t>
            </a:r>
            <a:r>
              <a:rPr b="1" lang="nl" sz="1500">
                <a:solidFill>
                  <a:srgbClr val="073763"/>
                </a:solidFill>
                <a:latin typeface="Open Sans"/>
                <a:ea typeface="Open Sans"/>
                <a:cs typeface="Open Sans"/>
                <a:sym typeface="Open Sans"/>
              </a:rPr>
              <a:t>Black-Scholes equation</a:t>
            </a:r>
            <a:r>
              <a:rPr lang="nl" sz="1500">
                <a:solidFill>
                  <a:srgbClr val="073763"/>
                </a:solidFill>
                <a:latin typeface="Open Sans"/>
                <a:ea typeface="Open Sans"/>
                <a:cs typeface="Open Sans"/>
                <a:sym typeface="Open Sans"/>
              </a:rPr>
              <a:t>, from which one can deduce the Black-Scholes formula, which gives a </a:t>
            </a:r>
            <a:r>
              <a:rPr b="1" lang="nl" sz="1500">
                <a:solidFill>
                  <a:srgbClr val="073763"/>
                </a:solidFill>
                <a:latin typeface="Open Sans"/>
                <a:ea typeface="Open Sans"/>
                <a:cs typeface="Open Sans"/>
                <a:sym typeface="Open Sans"/>
              </a:rPr>
              <a:t>theoretical estimate of the correct price of European stock options.</a:t>
            </a:r>
            <a:endParaRPr b="1" sz="1500">
              <a:solidFill>
                <a:srgbClr val="073763"/>
              </a:solidFill>
              <a:latin typeface="Open Sans"/>
              <a:ea typeface="Open Sans"/>
              <a:cs typeface="Open Sans"/>
              <a:sym typeface="Open Sans"/>
            </a:endParaRPr>
          </a:p>
          <a:p>
            <a:pPr indent="0" lvl="0" marL="457200" rtl="0" algn="l">
              <a:spcBef>
                <a:spcPts val="0"/>
              </a:spcBef>
              <a:spcAft>
                <a:spcPts val="0"/>
              </a:spcAft>
              <a:buNone/>
            </a:pPr>
            <a:r>
              <a:t/>
            </a:r>
            <a:endParaRPr b="1" sz="1500">
              <a:solidFill>
                <a:srgbClr val="073763"/>
              </a:solidFill>
              <a:latin typeface="Open Sans"/>
              <a:ea typeface="Open Sans"/>
              <a:cs typeface="Open Sans"/>
              <a:sym typeface="Open Sans"/>
            </a:endParaRPr>
          </a:p>
        </p:txBody>
      </p:sp>
      <p:sp>
        <p:nvSpPr>
          <p:cNvPr id="165" name="Google Shape;165;p27"/>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Black–Scholes model</a:t>
            </a:r>
            <a:endParaRPr/>
          </a:p>
        </p:txBody>
      </p:sp>
      <p:sp>
        <p:nvSpPr>
          <p:cNvPr id="166" name="Google Shape;16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67" name="Google Shape;167;p27"/>
          <p:cNvPicPr preferRelativeResize="0"/>
          <p:nvPr/>
        </p:nvPicPr>
        <p:blipFill>
          <a:blip r:embed="rId3">
            <a:alphaModFix/>
          </a:blip>
          <a:stretch>
            <a:fillRect/>
          </a:stretch>
        </p:blipFill>
        <p:spPr>
          <a:xfrm>
            <a:off x="1388575" y="2954325"/>
            <a:ext cx="7168201" cy="11144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500" u="sng"/>
              <a:t>Assumptions</a:t>
            </a:r>
            <a:endParaRPr b="1" sz="1500" u="sng"/>
          </a:p>
          <a:p>
            <a:pPr indent="0" lvl="0" marL="0" rtl="0" algn="l">
              <a:spcBef>
                <a:spcPts val="0"/>
              </a:spcBef>
              <a:spcAft>
                <a:spcPts val="0"/>
              </a:spcAft>
              <a:buNone/>
            </a:pPr>
            <a:r>
              <a:t/>
            </a:r>
            <a:endParaRPr b="1" sz="1500" u="sng"/>
          </a:p>
          <a:p>
            <a:pPr indent="0" lvl="0" marL="0" rtl="0" algn="l">
              <a:spcBef>
                <a:spcPts val="0"/>
              </a:spcBef>
              <a:spcAft>
                <a:spcPts val="0"/>
              </a:spcAft>
              <a:buNone/>
            </a:pPr>
            <a:r>
              <a:rPr lang="nl" sz="1500">
                <a:latin typeface="Open Sans"/>
                <a:ea typeface="Open Sans"/>
                <a:cs typeface="Open Sans"/>
                <a:sym typeface="Open Sans"/>
              </a:rPr>
              <a:t>1) </a:t>
            </a:r>
            <a:r>
              <a:rPr b="1" lang="nl" sz="1500">
                <a:latin typeface="Open Sans"/>
                <a:ea typeface="Open Sans"/>
                <a:cs typeface="Open Sans"/>
                <a:sym typeface="Open Sans"/>
              </a:rPr>
              <a:t>Interest rate</a:t>
            </a:r>
            <a:r>
              <a:rPr lang="nl" sz="1500">
                <a:latin typeface="Open Sans"/>
                <a:ea typeface="Open Sans"/>
                <a:cs typeface="Open Sans"/>
                <a:sym typeface="Open Sans"/>
              </a:rPr>
              <a:t> is known and </a:t>
            </a:r>
            <a:r>
              <a:rPr b="1" lang="nl" sz="1500">
                <a:latin typeface="Open Sans"/>
                <a:ea typeface="Open Sans"/>
                <a:cs typeface="Open Sans"/>
                <a:sym typeface="Open Sans"/>
              </a:rPr>
              <a:t>constant</a:t>
            </a:r>
            <a:r>
              <a:rPr lang="nl" sz="1500">
                <a:latin typeface="Open Sans"/>
                <a:ea typeface="Open Sans"/>
                <a:cs typeface="Open Sans"/>
                <a:sym typeface="Open Sans"/>
              </a:rPr>
              <a:t> through time.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nl" sz="1500">
                <a:latin typeface="Open Sans"/>
                <a:ea typeface="Open Sans"/>
                <a:cs typeface="Open Sans"/>
                <a:sym typeface="Open Sans"/>
              </a:rPr>
              <a:t>2) The </a:t>
            </a:r>
            <a:r>
              <a:rPr b="1" lang="nl" sz="1500">
                <a:latin typeface="Open Sans"/>
                <a:ea typeface="Open Sans"/>
                <a:cs typeface="Open Sans"/>
                <a:sym typeface="Open Sans"/>
              </a:rPr>
              <a:t>stock</a:t>
            </a:r>
            <a:r>
              <a:rPr lang="nl" sz="1500">
                <a:latin typeface="Open Sans"/>
                <a:ea typeface="Open Sans"/>
                <a:cs typeface="Open Sans"/>
                <a:sym typeface="Open Sans"/>
              </a:rPr>
              <a:t> follows a </a:t>
            </a:r>
            <a:r>
              <a:rPr b="1" lang="nl" sz="1500">
                <a:latin typeface="Open Sans"/>
                <a:ea typeface="Open Sans"/>
                <a:cs typeface="Open Sans"/>
                <a:sym typeface="Open Sans"/>
              </a:rPr>
              <a:t>random walk in continuous time</a:t>
            </a:r>
            <a:r>
              <a:rPr lang="nl" sz="1500">
                <a:latin typeface="Open Sans"/>
                <a:ea typeface="Open Sans"/>
                <a:cs typeface="Open Sans"/>
                <a:sym typeface="Open Sans"/>
              </a:rPr>
              <a:t>, the variance of the stock price paths follow a log-normal distribution.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nl" sz="1500">
                <a:latin typeface="Open Sans"/>
                <a:ea typeface="Open Sans"/>
                <a:cs typeface="Open Sans"/>
                <a:sym typeface="Open Sans"/>
              </a:rPr>
              <a:t>3) </a:t>
            </a:r>
            <a:r>
              <a:rPr b="1" lang="nl" sz="1500">
                <a:latin typeface="Open Sans"/>
                <a:ea typeface="Open Sans"/>
                <a:cs typeface="Open Sans"/>
                <a:sym typeface="Open Sans"/>
              </a:rPr>
              <a:t>Volatility</a:t>
            </a:r>
            <a:r>
              <a:rPr lang="nl" sz="1500">
                <a:latin typeface="Open Sans"/>
                <a:ea typeface="Open Sans"/>
                <a:cs typeface="Open Sans"/>
                <a:sym typeface="Open Sans"/>
              </a:rPr>
              <a:t> is </a:t>
            </a:r>
            <a:r>
              <a:rPr b="1" lang="nl" sz="1500">
                <a:latin typeface="Open Sans"/>
                <a:ea typeface="Open Sans"/>
                <a:cs typeface="Open Sans"/>
                <a:sym typeface="Open Sans"/>
              </a:rPr>
              <a:t>constant.</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nl" sz="1500">
                <a:latin typeface="Open Sans"/>
                <a:ea typeface="Open Sans"/>
                <a:cs typeface="Open Sans"/>
                <a:sym typeface="Open Sans"/>
              </a:rPr>
              <a:t>4) Stock pays no dividends (can be modified to include them however)</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nl" sz="1500">
                <a:latin typeface="Open Sans"/>
                <a:ea typeface="Open Sans"/>
                <a:cs typeface="Open Sans"/>
                <a:sym typeface="Open Sans"/>
              </a:rPr>
              <a:t>5) </a:t>
            </a:r>
            <a:r>
              <a:rPr b="1" lang="nl" sz="1500">
                <a:latin typeface="Open Sans"/>
                <a:ea typeface="Open Sans"/>
                <a:cs typeface="Open Sans"/>
                <a:sym typeface="Open Sans"/>
              </a:rPr>
              <a:t>The option can only be exercised at expiration i.e. it is a European type option.</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nl" sz="1500">
                <a:latin typeface="Open Sans"/>
                <a:ea typeface="Open Sans"/>
                <a:cs typeface="Open Sans"/>
                <a:sym typeface="Open Sans"/>
              </a:rPr>
              <a:t>6) No transaction costs i.e. fees on shorting selling etc.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a:p>
            <a:pPr indent="0" lvl="0" marL="0" rtl="0" algn="l">
              <a:spcBef>
                <a:spcPts val="0"/>
              </a:spcBef>
              <a:spcAft>
                <a:spcPts val="0"/>
              </a:spcAft>
              <a:buNone/>
            </a:pPr>
            <a:r>
              <a:rPr lang="nl" sz="1500">
                <a:latin typeface="Open Sans"/>
                <a:ea typeface="Open Sans"/>
                <a:cs typeface="Open Sans"/>
                <a:sym typeface="Open Sans"/>
              </a:rPr>
              <a:t>7) Fractional trading is possible i.e. we can buy/sell 0.x of any given stock. </a:t>
            </a:r>
            <a:endParaRPr sz="1500">
              <a:latin typeface="Open Sans"/>
              <a:ea typeface="Open Sans"/>
              <a:cs typeface="Open Sans"/>
              <a:sym typeface="Open Sans"/>
            </a:endParaRPr>
          </a:p>
          <a:p>
            <a:pPr indent="0" lvl="0" marL="0" rtl="0" algn="l">
              <a:spcBef>
                <a:spcPts val="0"/>
              </a:spcBef>
              <a:spcAft>
                <a:spcPts val="0"/>
              </a:spcAft>
              <a:buNone/>
            </a:pPr>
            <a:r>
              <a:t/>
            </a:r>
            <a:endParaRPr sz="1500">
              <a:latin typeface="Open Sans"/>
              <a:ea typeface="Open Sans"/>
              <a:cs typeface="Open Sans"/>
              <a:sym typeface="Open Sans"/>
            </a:endParaRPr>
          </a:p>
        </p:txBody>
      </p:sp>
      <p:sp>
        <p:nvSpPr>
          <p:cNvPr id="173" name="Google Shape;173;p28"/>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Black–Scholes model</a:t>
            </a:r>
            <a:endParaRPr/>
          </a:p>
          <a:p>
            <a:pPr indent="0" lvl="0" marL="0" rtl="0" algn="l">
              <a:spcBef>
                <a:spcPts val="0"/>
              </a:spcBef>
              <a:spcAft>
                <a:spcPts val="0"/>
              </a:spcAft>
              <a:buNone/>
            </a:pPr>
            <a:r>
              <a:t/>
            </a:r>
            <a:endParaRPr/>
          </a:p>
        </p:txBody>
      </p:sp>
      <p:sp>
        <p:nvSpPr>
          <p:cNvPr id="174" name="Google Shape;174;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192449" lvl="0" marL="457200" rtl="0" algn="l">
              <a:spcBef>
                <a:spcPts val="0"/>
              </a:spcBef>
              <a:spcAft>
                <a:spcPts val="0"/>
              </a:spcAft>
              <a:buSzPts val="1500"/>
              <a:buChar char="●"/>
            </a:pPr>
            <a:r>
              <a:rPr b="1" i="1" lang="nl" sz="1500"/>
              <a:t>V(S,t) </a:t>
            </a:r>
            <a:r>
              <a:rPr b="1" lang="nl" sz="1500"/>
              <a:t>price of the option</a:t>
            </a:r>
            <a:r>
              <a:rPr lang="nl" sz="1500"/>
              <a:t> as a function of </a:t>
            </a:r>
            <a:r>
              <a:rPr b="1" lang="nl" sz="1500"/>
              <a:t>S</a:t>
            </a:r>
            <a:r>
              <a:rPr lang="nl" sz="1500"/>
              <a:t> and </a:t>
            </a:r>
            <a:r>
              <a:rPr b="1" lang="nl" sz="1500"/>
              <a:t>t</a:t>
            </a:r>
            <a:endParaRPr b="1" sz="1500"/>
          </a:p>
          <a:p>
            <a:pPr indent="0" lvl="0" marL="0" rtl="0" algn="l">
              <a:spcBef>
                <a:spcPts val="0"/>
              </a:spcBef>
              <a:spcAft>
                <a:spcPts val="0"/>
              </a:spcAft>
              <a:buNone/>
            </a:pPr>
            <a:r>
              <a:t/>
            </a:r>
            <a:endParaRPr sz="1500"/>
          </a:p>
          <a:p>
            <a:pPr indent="0" lvl="0" marL="0" rtl="0" algn="l">
              <a:lnSpc>
                <a:spcPct val="150000"/>
              </a:lnSpc>
              <a:spcBef>
                <a:spcPts val="0"/>
              </a:spcBef>
              <a:spcAft>
                <a:spcPts val="0"/>
              </a:spcAft>
              <a:buNone/>
            </a:pPr>
            <a:r>
              <a:rPr b="1" lang="nl" sz="1500"/>
              <a:t>Parameters:</a:t>
            </a:r>
            <a:endParaRPr i="1" sz="1500"/>
          </a:p>
          <a:p>
            <a:pPr indent="-192449" lvl="0" marL="457200" rtl="0" algn="l">
              <a:spcBef>
                <a:spcPts val="0"/>
              </a:spcBef>
              <a:spcAft>
                <a:spcPts val="0"/>
              </a:spcAft>
              <a:buSzPts val="1500"/>
              <a:buChar char="●"/>
            </a:pPr>
            <a:r>
              <a:rPr b="1" i="1" lang="nl" sz="1500"/>
              <a:t>T</a:t>
            </a:r>
            <a:r>
              <a:rPr lang="nl" sz="1500"/>
              <a:t> expiration time*</a:t>
            </a:r>
            <a:endParaRPr sz="1500"/>
          </a:p>
          <a:p>
            <a:pPr indent="-192449" lvl="0" marL="457200" rtl="0" algn="l">
              <a:spcBef>
                <a:spcPts val="0"/>
              </a:spcBef>
              <a:spcAft>
                <a:spcPts val="0"/>
              </a:spcAft>
              <a:buSzPts val="1500"/>
              <a:buFont typeface="Archivo"/>
              <a:buChar char="●"/>
            </a:pPr>
            <a:r>
              <a:rPr b="1" i="1" lang="nl" sz="1500"/>
              <a:t>t </a:t>
            </a:r>
            <a:r>
              <a:rPr lang="nl" sz="1500"/>
              <a:t>the current time step</a:t>
            </a:r>
            <a:endParaRPr sz="1500"/>
          </a:p>
          <a:p>
            <a:pPr indent="0" lvl="0" marL="457200" rtl="0" algn="l">
              <a:spcBef>
                <a:spcPts val="0"/>
              </a:spcBef>
              <a:spcAft>
                <a:spcPts val="0"/>
              </a:spcAft>
              <a:buNone/>
            </a:pPr>
            <a:r>
              <a:t/>
            </a:r>
            <a:endParaRPr sz="1500"/>
          </a:p>
          <a:p>
            <a:pPr indent="-192449" lvl="0" marL="457200" rtl="0" algn="l">
              <a:spcBef>
                <a:spcPts val="0"/>
              </a:spcBef>
              <a:spcAft>
                <a:spcPts val="0"/>
              </a:spcAft>
              <a:buSzPts val="1500"/>
              <a:buChar char="●"/>
            </a:pPr>
            <a:r>
              <a:rPr b="1" i="1" lang="nl" sz="1500"/>
              <a:t>r</a:t>
            </a:r>
            <a:r>
              <a:rPr b="1" lang="nl" sz="1500"/>
              <a:t> </a:t>
            </a:r>
            <a:r>
              <a:rPr lang="nl" sz="1500"/>
              <a:t>risk-free interest rate*</a:t>
            </a:r>
            <a:endParaRPr sz="1500"/>
          </a:p>
          <a:p>
            <a:pPr indent="-192449" lvl="0" marL="457200" rtl="0" algn="l">
              <a:spcBef>
                <a:spcPts val="0"/>
              </a:spcBef>
              <a:spcAft>
                <a:spcPts val="0"/>
              </a:spcAft>
              <a:buSzPts val="1500"/>
              <a:buChar char="●"/>
            </a:pPr>
            <a:r>
              <a:rPr lang="nl" sz="1500"/>
              <a:t>𝞂 stock volatility*</a:t>
            </a:r>
            <a:endParaRPr sz="1500"/>
          </a:p>
          <a:p>
            <a:pPr indent="0" lvl="0" marL="0" rtl="0" algn="l">
              <a:spcBef>
                <a:spcPts val="0"/>
              </a:spcBef>
              <a:spcAft>
                <a:spcPts val="0"/>
              </a:spcAft>
              <a:buNone/>
            </a:pPr>
            <a:r>
              <a:rPr lang="nl" sz="1500"/>
              <a:t>	</a:t>
            </a:r>
            <a:endParaRPr sz="1500"/>
          </a:p>
          <a:p>
            <a:pPr indent="-192449" lvl="0" marL="457200" rtl="0" algn="l">
              <a:spcBef>
                <a:spcPts val="0"/>
              </a:spcBef>
              <a:spcAft>
                <a:spcPts val="0"/>
              </a:spcAft>
              <a:buSzPts val="1500"/>
              <a:buChar char="●"/>
            </a:pPr>
            <a:r>
              <a:rPr b="1" i="1" lang="nl" sz="1500"/>
              <a:t>K</a:t>
            </a:r>
            <a:r>
              <a:rPr lang="nl" sz="1500"/>
              <a:t> exercise price*</a:t>
            </a:r>
            <a:endParaRPr sz="1500"/>
          </a:p>
          <a:p>
            <a:pPr indent="-192449" lvl="0" marL="457200" rtl="0" algn="l">
              <a:spcBef>
                <a:spcPts val="0"/>
              </a:spcBef>
              <a:spcAft>
                <a:spcPts val="0"/>
              </a:spcAft>
              <a:buSzPts val="1500"/>
              <a:buChar char="●"/>
            </a:pPr>
            <a:r>
              <a:rPr b="1" i="1" lang="nl" sz="1500"/>
              <a:t>S</a:t>
            </a:r>
            <a:r>
              <a:rPr lang="nl" sz="1500"/>
              <a:t> stock value</a:t>
            </a:r>
            <a:endParaRPr sz="1500"/>
          </a:p>
        </p:txBody>
      </p:sp>
      <p:sp>
        <p:nvSpPr>
          <p:cNvPr id="180" name="Google Shape;180;p29"/>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Black-Scholes model: PDE</a:t>
            </a:r>
            <a:endParaRPr/>
          </a:p>
        </p:txBody>
      </p:sp>
      <p:pic>
        <p:nvPicPr>
          <p:cNvPr id="181" name="Google Shape;181;p29"/>
          <p:cNvPicPr preferRelativeResize="0"/>
          <p:nvPr/>
        </p:nvPicPr>
        <p:blipFill>
          <a:blip r:embed="rId3">
            <a:alphaModFix/>
          </a:blip>
          <a:stretch>
            <a:fillRect/>
          </a:stretch>
        </p:blipFill>
        <p:spPr>
          <a:xfrm>
            <a:off x="3312475" y="2954317"/>
            <a:ext cx="4674900" cy="726808"/>
          </a:xfrm>
          <a:prstGeom prst="rect">
            <a:avLst/>
          </a:prstGeom>
          <a:noFill/>
          <a:ln>
            <a:noFill/>
          </a:ln>
        </p:spPr>
      </p:pic>
      <p:sp>
        <p:nvSpPr>
          <p:cNvPr id="182" name="Google Shape;18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idx="1" type="body"/>
          </p:nvPr>
        </p:nvSpPr>
        <p:spPr>
          <a:xfrm>
            <a:off x="720000" y="910950"/>
            <a:ext cx="7704000" cy="36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nl" sz="1500" u="sng"/>
              <a:t>Boundary conditions:</a:t>
            </a:r>
            <a:endParaRPr b="1" sz="1500" u="sng"/>
          </a:p>
          <a:p>
            <a:pPr indent="0" lvl="0" marL="0" rtl="0" algn="l">
              <a:spcBef>
                <a:spcPts val="0"/>
              </a:spcBef>
              <a:spcAft>
                <a:spcPts val="0"/>
              </a:spcAft>
              <a:buNone/>
            </a:pPr>
            <a:r>
              <a:t/>
            </a:r>
            <a:endParaRPr/>
          </a:p>
        </p:txBody>
      </p:sp>
      <p:sp>
        <p:nvSpPr>
          <p:cNvPr id="188" name="Google Shape;188;p30"/>
          <p:cNvSpPr txBox="1"/>
          <p:nvPr>
            <p:ph type="title"/>
          </p:nvPr>
        </p:nvSpPr>
        <p:spPr>
          <a:xfrm>
            <a:off x="720000" y="310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nl"/>
              <a:t>Black-Scholes: Boundary Conditions</a:t>
            </a:r>
            <a:endParaRPr/>
          </a:p>
          <a:p>
            <a:pPr indent="0" lvl="0" marL="0" rtl="0" algn="l">
              <a:spcBef>
                <a:spcPts val="0"/>
              </a:spcBef>
              <a:spcAft>
                <a:spcPts val="0"/>
              </a:spcAft>
              <a:buNone/>
            </a:pPr>
            <a:r>
              <a:t/>
            </a:r>
            <a:endParaRPr/>
          </a:p>
        </p:txBody>
      </p:sp>
      <p:sp>
        <p:nvSpPr>
          <p:cNvPr id="189" name="Google Shape;18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nl"/>
              <a:t>‹#›</a:t>
            </a:fld>
            <a:endParaRPr/>
          </a:p>
        </p:txBody>
      </p:sp>
      <p:pic>
        <p:nvPicPr>
          <p:cNvPr id="190" name="Google Shape;190;p30"/>
          <p:cNvPicPr preferRelativeResize="0"/>
          <p:nvPr/>
        </p:nvPicPr>
        <p:blipFill>
          <a:blip r:embed="rId3">
            <a:alphaModFix/>
          </a:blip>
          <a:stretch>
            <a:fillRect/>
          </a:stretch>
        </p:blipFill>
        <p:spPr>
          <a:xfrm>
            <a:off x="830150" y="1438278"/>
            <a:ext cx="6809449" cy="1392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sic Template: Formal Gradients Consulting Toolkit By Slidesgo">
  <a:themeElements>
    <a:clrScheme name="Simple Light">
      <a:dk1>
        <a:srgbClr val="D5D5D5"/>
      </a:dk1>
      <a:lt1>
        <a:srgbClr val="234B70"/>
      </a:lt1>
      <a:dk2>
        <a:srgbClr val="88B1D8"/>
      </a:dk2>
      <a:lt2>
        <a:srgbClr val="011225"/>
      </a:lt2>
      <a:accent1>
        <a:srgbClr val="FFFFFF"/>
      </a:accent1>
      <a:accent2>
        <a:srgbClr val="FFFFFF"/>
      </a:accent2>
      <a:accent3>
        <a:srgbClr val="FFFFFF"/>
      </a:accent3>
      <a:accent4>
        <a:srgbClr val="FFFFFF"/>
      </a:accent4>
      <a:accent5>
        <a:srgbClr val="FFFFFF"/>
      </a:accent5>
      <a:accent6>
        <a:srgbClr val="FFFFFF"/>
      </a:accent6>
      <a:hlink>
        <a:srgbClr val="002B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